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Roca One Heavy" charset="1" panose="00000A00000000000000"/>
      <p:regular r:id="rId14"/>
    </p:embeddedFont>
    <p:embeddedFont>
      <p:font typeface="Now" charset="1" panose="00000500000000000000"/>
      <p:regular r:id="rId15"/>
    </p:embeddedFont>
    <p:embeddedFont>
      <p:font typeface="Now Bold" charset="1" panose="00000800000000000000"/>
      <p:regular r:id="rId16"/>
    </p:embeddedFont>
    <p:embeddedFont>
      <p:font typeface="Canva Sans" charset="1" panose="020B0503030501040103"/>
      <p:regular r:id="rId17"/>
    </p:embeddedFont>
    <p:embeddedFont>
      <p:font typeface="Canva Sans Bold" charset="1" panose="020B08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jpe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jpe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jpe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jpe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24646"/>
        </a:solidFill>
      </p:bgPr>
    </p:bg>
    <p:spTree>
      <p:nvGrpSpPr>
        <p:cNvPr id="1" name=""/>
        <p:cNvGrpSpPr/>
        <p:nvPr/>
      </p:nvGrpSpPr>
      <p:grpSpPr>
        <a:xfrm>
          <a:off x="0" y="0"/>
          <a:ext cx="0" cy="0"/>
          <a:chOff x="0" y="0"/>
          <a:chExt cx="0" cy="0"/>
        </a:xfrm>
      </p:grpSpPr>
      <p:sp>
        <p:nvSpPr>
          <p:cNvPr name="Freeform 2" id="2"/>
          <p:cNvSpPr/>
          <p:nvPr/>
        </p:nvSpPr>
        <p:spPr>
          <a:xfrm flipH="false" flipV="false" rot="911309">
            <a:off x="11052345" y="5044540"/>
            <a:ext cx="6773294" cy="4432591"/>
          </a:xfrm>
          <a:custGeom>
            <a:avLst/>
            <a:gdLst/>
            <a:ahLst/>
            <a:cxnLst/>
            <a:rect r="r" b="b" t="t" l="l"/>
            <a:pathLst>
              <a:path h="4432591" w="6773294">
                <a:moveTo>
                  <a:pt x="0" y="0"/>
                </a:moveTo>
                <a:lnTo>
                  <a:pt x="6773294" y="0"/>
                </a:lnTo>
                <a:lnTo>
                  <a:pt x="6773294" y="4432591"/>
                </a:lnTo>
                <a:lnTo>
                  <a:pt x="0" y="4432591"/>
                </a:lnTo>
                <a:lnTo>
                  <a:pt x="0" y="0"/>
                </a:lnTo>
                <a:close/>
              </a:path>
            </a:pathLst>
          </a:custGeom>
          <a:blipFill>
            <a:blip r:embed="rId2"/>
            <a:stretch>
              <a:fillRect l="0" t="0" r="0" b="0"/>
            </a:stretch>
          </a:blipFill>
          <a:ln w="133350" cap="sq">
            <a:solidFill>
              <a:srgbClr val="FBF5C8"/>
            </a:solidFill>
            <a:prstDash val="solid"/>
            <a:miter/>
          </a:ln>
        </p:spPr>
      </p:sp>
      <p:sp>
        <p:nvSpPr>
          <p:cNvPr name="Freeform 3" id="3"/>
          <p:cNvSpPr/>
          <p:nvPr/>
        </p:nvSpPr>
        <p:spPr>
          <a:xfrm flipH="false" flipV="false" rot="-843211">
            <a:off x="60472" y="6272288"/>
            <a:ext cx="3589031" cy="3589031"/>
          </a:xfrm>
          <a:custGeom>
            <a:avLst/>
            <a:gdLst/>
            <a:ahLst/>
            <a:cxnLst/>
            <a:rect r="r" b="b" t="t" l="l"/>
            <a:pathLst>
              <a:path h="3589031" w="3589031">
                <a:moveTo>
                  <a:pt x="0" y="0"/>
                </a:moveTo>
                <a:lnTo>
                  <a:pt x="3589031" y="0"/>
                </a:lnTo>
                <a:lnTo>
                  <a:pt x="3589031" y="3589030"/>
                </a:lnTo>
                <a:lnTo>
                  <a:pt x="0" y="3589030"/>
                </a:lnTo>
                <a:lnTo>
                  <a:pt x="0" y="0"/>
                </a:lnTo>
                <a:close/>
              </a:path>
            </a:pathLst>
          </a:custGeom>
          <a:blipFill>
            <a:blip r:embed="rId3"/>
            <a:stretch>
              <a:fillRect l="0" t="0" r="0" b="0"/>
            </a:stretch>
          </a:blipFill>
        </p:spPr>
      </p:sp>
      <p:sp>
        <p:nvSpPr>
          <p:cNvPr name="Freeform 4" id="4"/>
          <p:cNvSpPr/>
          <p:nvPr/>
        </p:nvSpPr>
        <p:spPr>
          <a:xfrm flipH="false" flipV="false" rot="421597">
            <a:off x="4076221" y="5890240"/>
            <a:ext cx="4129404" cy="3742272"/>
          </a:xfrm>
          <a:custGeom>
            <a:avLst/>
            <a:gdLst/>
            <a:ahLst/>
            <a:cxnLst/>
            <a:rect r="r" b="b" t="t" l="l"/>
            <a:pathLst>
              <a:path h="3742272" w="4129404">
                <a:moveTo>
                  <a:pt x="0" y="0"/>
                </a:moveTo>
                <a:lnTo>
                  <a:pt x="4129404" y="0"/>
                </a:lnTo>
                <a:lnTo>
                  <a:pt x="4129404" y="3742272"/>
                </a:lnTo>
                <a:lnTo>
                  <a:pt x="0" y="37422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600591" y="2536340"/>
            <a:ext cx="3658709" cy="1234814"/>
          </a:xfrm>
          <a:custGeom>
            <a:avLst/>
            <a:gdLst/>
            <a:ahLst/>
            <a:cxnLst/>
            <a:rect r="r" b="b" t="t" l="l"/>
            <a:pathLst>
              <a:path h="1234814" w="3658709">
                <a:moveTo>
                  <a:pt x="0" y="0"/>
                </a:moveTo>
                <a:lnTo>
                  <a:pt x="3658709" y="0"/>
                </a:lnTo>
                <a:lnTo>
                  <a:pt x="3658709" y="1234815"/>
                </a:lnTo>
                <a:lnTo>
                  <a:pt x="0" y="12348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665651">
            <a:off x="1910444" y="1266818"/>
            <a:ext cx="2818696" cy="3539458"/>
          </a:xfrm>
          <a:custGeom>
            <a:avLst/>
            <a:gdLst/>
            <a:ahLst/>
            <a:cxnLst/>
            <a:rect r="r" b="b" t="t" l="l"/>
            <a:pathLst>
              <a:path h="3539458" w="2818696">
                <a:moveTo>
                  <a:pt x="0" y="0"/>
                </a:moveTo>
                <a:lnTo>
                  <a:pt x="2818695" y="0"/>
                </a:lnTo>
                <a:lnTo>
                  <a:pt x="2818695" y="3539458"/>
                </a:lnTo>
                <a:lnTo>
                  <a:pt x="0" y="35394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108622">
            <a:off x="2534117" y="1397464"/>
            <a:ext cx="13209430" cy="7165050"/>
            <a:chOff x="0" y="0"/>
            <a:chExt cx="3479027" cy="1887091"/>
          </a:xfrm>
        </p:grpSpPr>
        <p:sp>
          <p:nvSpPr>
            <p:cNvPr name="Freeform 8" id="8"/>
            <p:cNvSpPr/>
            <p:nvPr/>
          </p:nvSpPr>
          <p:spPr>
            <a:xfrm flipH="false" flipV="false" rot="0">
              <a:off x="0" y="0"/>
              <a:ext cx="3479027" cy="1887091"/>
            </a:xfrm>
            <a:custGeom>
              <a:avLst/>
              <a:gdLst/>
              <a:ahLst/>
              <a:cxnLst/>
              <a:rect r="r" b="b" t="t" l="l"/>
              <a:pathLst>
                <a:path h="1887091" w="3479027">
                  <a:moveTo>
                    <a:pt x="7619" y="0"/>
                  </a:moveTo>
                  <a:lnTo>
                    <a:pt x="3471407" y="0"/>
                  </a:lnTo>
                  <a:cubicBezTo>
                    <a:pt x="3473428" y="0"/>
                    <a:pt x="3475366" y="803"/>
                    <a:pt x="3476795" y="2232"/>
                  </a:cubicBezTo>
                  <a:cubicBezTo>
                    <a:pt x="3478224" y="3660"/>
                    <a:pt x="3479027" y="5598"/>
                    <a:pt x="3479027" y="7619"/>
                  </a:cubicBezTo>
                  <a:lnTo>
                    <a:pt x="3479027" y="1879472"/>
                  </a:lnTo>
                  <a:cubicBezTo>
                    <a:pt x="3479027" y="1881493"/>
                    <a:pt x="3478224" y="1883431"/>
                    <a:pt x="3476795" y="1884860"/>
                  </a:cubicBezTo>
                  <a:cubicBezTo>
                    <a:pt x="3475366" y="1886289"/>
                    <a:pt x="3473428" y="1887091"/>
                    <a:pt x="3471407" y="1887091"/>
                  </a:cubicBezTo>
                  <a:lnTo>
                    <a:pt x="7619" y="1887091"/>
                  </a:lnTo>
                  <a:cubicBezTo>
                    <a:pt x="5598" y="1887091"/>
                    <a:pt x="3660" y="1886289"/>
                    <a:pt x="2232" y="1884860"/>
                  </a:cubicBezTo>
                  <a:cubicBezTo>
                    <a:pt x="803" y="1883431"/>
                    <a:pt x="0" y="1881493"/>
                    <a:pt x="0" y="1879472"/>
                  </a:cubicBezTo>
                  <a:lnTo>
                    <a:pt x="0" y="7619"/>
                  </a:lnTo>
                  <a:cubicBezTo>
                    <a:pt x="0" y="5598"/>
                    <a:pt x="803" y="3660"/>
                    <a:pt x="2232" y="2232"/>
                  </a:cubicBezTo>
                  <a:cubicBezTo>
                    <a:pt x="3660" y="803"/>
                    <a:pt x="5598" y="0"/>
                    <a:pt x="7619" y="0"/>
                  </a:cubicBezTo>
                  <a:close/>
                </a:path>
              </a:pathLst>
            </a:custGeom>
            <a:solidFill>
              <a:srgbClr val="FBF5C8"/>
            </a:solidFill>
            <a:ln w="19050" cap="sq">
              <a:solidFill>
                <a:srgbClr val="000000"/>
              </a:solidFill>
              <a:prstDash val="solid"/>
              <a:miter/>
            </a:ln>
          </p:spPr>
        </p:sp>
        <p:sp>
          <p:nvSpPr>
            <p:cNvPr name="TextBox 9" id="9"/>
            <p:cNvSpPr txBox="true"/>
            <p:nvPr/>
          </p:nvSpPr>
          <p:spPr>
            <a:xfrm>
              <a:off x="0" y="38100"/>
              <a:ext cx="3479027" cy="1848991"/>
            </a:xfrm>
            <a:prstGeom prst="rect">
              <a:avLst/>
            </a:prstGeom>
          </p:spPr>
          <p:txBody>
            <a:bodyPr anchor="ctr" rtlCol="false" tIns="50800" lIns="50800" bIns="50800" rIns="50800"/>
            <a:lstStyle/>
            <a:p>
              <a:pPr algn="ctr">
                <a:lnSpc>
                  <a:spcPts val="2694"/>
                </a:lnSpc>
              </a:pPr>
            </a:p>
          </p:txBody>
        </p:sp>
      </p:grpSp>
      <p:sp>
        <p:nvSpPr>
          <p:cNvPr name="Freeform 10" id="10"/>
          <p:cNvSpPr/>
          <p:nvPr/>
        </p:nvSpPr>
        <p:spPr>
          <a:xfrm flipH="false" flipV="false" rot="-216278">
            <a:off x="7299741" y="1005502"/>
            <a:ext cx="2927601" cy="755853"/>
          </a:xfrm>
          <a:custGeom>
            <a:avLst/>
            <a:gdLst/>
            <a:ahLst/>
            <a:cxnLst/>
            <a:rect r="r" b="b" t="t" l="l"/>
            <a:pathLst>
              <a:path h="755853" w="2927601">
                <a:moveTo>
                  <a:pt x="0" y="0"/>
                </a:moveTo>
                <a:lnTo>
                  <a:pt x="2927601" y="0"/>
                </a:lnTo>
                <a:lnTo>
                  <a:pt x="2927601" y="755854"/>
                </a:lnTo>
                <a:lnTo>
                  <a:pt x="0" y="7558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4414004" y="2999630"/>
            <a:ext cx="9459991" cy="1552575"/>
          </a:xfrm>
          <a:prstGeom prst="rect">
            <a:avLst/>
          </a:prstGeom>
        </p:spPr>
        <p:txBody>
          <a:bodyPr anchor="t" rtlCol="false" tIns="0" lIns="0" bIns="0" rIns="0">
            <a:spAutoFit/>
          </a:bodyPr>
          <a:lstStyle/>
          <a:p>
            <a:pPr algn="ctr">
              <a:lnSpc>
                <a:spcPts val="12359"/>
              </a:lnSpc>
            </a:pPr>
            <a:r>
              <a:rPr lang="en-US" sz="10299" b="true">
                <a:solidFill>
                  <a:srgbClr val="000000"/>
                </a:solidFill>
                <a:latin typeface="Roca One Heavy"/>
                <a:ea typeface="Roca One Heavy"/>
                <a:cs typeface="Roca One Heavy"/>
                <a:sym typeface="Roca One Heavy"/>
              </a:rPr>
              <a:t>Genpei War</a:t>
            </a:r>
          </a:p>
        </p:txBody>
      </p:sp>
      <p:sp>
        <p:nvSpPr>
          <p:cNvPr name="TextBox 12" id="12"/>
          <p:cNvSpPr txBox="true"/>
          <p:nvPr/>
        </p:nvSpPr>
        <p:spPr>
          <a:xfrm rot="0">
            <a:off x="4414004" y="5861665"/>
            <a:ext cx="9459991" cy="555625"/>
          </a:xfrm>
          <a:prstGeom prst="rect">
            <a:avLst/>
          </a:prstGeom>
        </p:spPr>
        <p:txBody>
          <a:bodyPr anchor="t" rtlCol="false" tIns="0" lIns="0" bIns="0" rIns="0">
            <a:spAutoFit/>
          </a:bodyPr>
          <a:lstStyle/>
          <a:p>
            <a:pPr algn="ctr">
              <a:lnSpc>
                <a:spcPts val="4550"/>
              </a:lnSpc>
            </a:pPr>
            <a:r>
              <a:rPr lang="en-US" sz="3500">
                <a:solidFill>
                  <a:srgbClr val="000000"/>
                </a:solidFill>
                <a:latin typeface="Now"/>
                <a:ea typeface="Now"/>
                <a:cs typeface="Now"/>
                <a:sym typeface="Now"/>
              </a:rPr>
              <a:t>The Clash That Shaped the Samurai Era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24646"/>
        </a:solidFill>
      </p:bgPr>
    </p:bg>
    <p:spTree>
      <p:nvGrpSpPr>
        <p:cNvPr id="1" name=""/>
        <p:cNvGrpSpPr/>
        <p:nvPr/>
      </p:nvGrpSpPr>
      <p:grpSpPr>
        <a:xfrm>
          <a:off x="0" y="0"/>
          <a:ext cx="0" cy="0"/>
          <a:chOff x="0" y="0"/>
          <a:chExt cx="0" cy="0"/>
        </a:xfrm>
      </p:grpSpPr>
      <p:grpSp>
        <p:nvGrpSpPr>
          <p:cNvPr name="Group 2" id="2"/>
          <p:cNvGrpSpPr/>
          <p:nvPr/>
        </p:nvGrpSpPr>
        <p:grpSpPr>
          <a:xfrm rot="0">
            <a:off x="1028700" y="1259651"/>
            <a:ext cx="9105609" cy="7767698"/>
            <a:chOff x="0" y="0"/>
            <a:chExt cx="2398185" cy="2045814"/>
          </a:xfrm>
        </p:grpSpPr>
        <p:sp>
          <p:nvSpPr>
            <p:cNvPr name="Freeform 3" id="3"/>
            <p:cNvSpPr/>
            <p:nvPr/>
          </p:nvSpPr>
          <p:spPr>
            <a:xfrm flipH="false" flipV="false" rot="0">
              <a:off x="0" y="0"/>
              <a:ext cx="2398185" cy="2045813"/>
            </a:xfrm>
            <a:custGeom>
              <a:avLst/>
              <a:gdLst/>
              <a:ahLst/>
              <a:cxnLst/>
              <a:rect r="r" b="b" t="t" l="l"/>
              <a:pathLst>
                <a:path h="2045813" w="2398185">
                  <a:moveTo>
                    <a:pt x="34009" y="0"/>
                  </a:moveTo>
                  <a:lnTo>
                    <a:pt x="2364176" y="0"/>
                  </a:lnTo>
                  <a:cubicBezTo>
                    <a:pt x="2373195" y="0"/>
                    <a:pt x="2381846" y="3583"/>
                    <a:pt x="2388224" y="9961"/>
                  </a:cubicBezTo>
                  <a:cubicBezTo>
                    <a:pt x="2394602" y="16339"/>
                    <a:pt x="2398185" y="24990"/>
                    <a:pt x="2398185" y="34009"/>
                  </a:cubicBezTo>
                  <a:lnTo>
                    <a:pt x="2398185" y="2011804"/>
                  </a:lnTo>
                  <a:cubicBezTo>
                    <a:pt x="2398185" y="2030587"/>
                    <a:pt x="2382958" y="2045813"/>
                    <a:pt x="2364176" y="2045813"/>
                  </a:cubicBezTo>
                  <a:lnTo>
                    <a:pt x="34009" y="2045813"/>
                  </a:lnTo>
                  <a:cubicBezTo>
                    <a:pt x="15227" y="2045813"/>
                    <a:pt x="0" y="2030587"/>
                    <a:pt x="0" y="2011804"/>
                  </a:cubicBezTo>
                  <a:lnTo>
                    <a:pt x="0" y="34009"/>
                  </a:lnTo>
                  <a:cubicBezTo>
                    <a:pt x="0" y="15227"/>
                    <a:pt x="15227" y="0"/>
                    <a:pt x="34009" y="0"/>
                  </a:cubicBezTo>
                  <a:close/>
                </a:path>
              </a:pathLst>
            </a:custGeom>
            <a:solidFill>
              <a:srgbClr val="FBF5C8"/>
            </a:solidFill>
            <a:ln w="19050" cap="rnd">
              <a:solidFill>
                <a:srgbClr val="000000"/>
              </a:solidFill>
              <a:prstDash val="solid"/>
              <a:round/>
            </a:ln>
          </p:spPr>
        </p:sp>
        <p:sp>
          <p:nvSpPr>
            <p:cNvPr name="TextBox 4" id="4"/>
            <p:cNvSpPr txBox="true"/>
            <p:nvPr/>
          </p:nvSpPr>
          <p:spPr>
            <a:xfrm>
              <a:off x="0" y="28575"/>
              <a:ext cx="2398185" cy="2017239"/>
            </a:xfrm>
            <a:prstGeom prst="rect">
              <a:avLst/>
            </a:prstGeom>
          </p:spPr>
          <p:txBody>
            <a:bodyPr anchor="ctr" rtlCol="false" tIns="50800" lIns="50800" bIns="50800" rIns="50800"/>
            <a:lstStyle/>
            <a:p>
              <a:pPr algn="ctr">
                <a:lnSpc>
                  <a:spcPts val="2694"/>
                </a:lnSpc>
              </a:pPr>
            </a:p>
          </p:txBody>
        </p:sp>
      </p:grpSp>
      <p:sp>
        <p:nvSpPr>
          <p:cNvPr name="Freeform 5" id="5"/>
          <p:cNvSpPr/>
          <p:nvPr/>
        </p:nvSpPr>
        <p:spPr>
          <a:xfrm flipH="false" flipV="false" rot="723274">
            <a:off x="13948049" y="5905990"/>
            <a:ext cx="3469607" cy="3469607"/>
          </a:xfrm>
          <a:custGeom>
            <a:avLst/>
            <a:gdLst/>
            <a:ahLst/>
            <a:cxnLst/>
            <a:rect r="r" b="b" t="t" l="l"/>
            <a:pathLst>
              <a:path h="3469607" w="3469607">
                <a:moveTo>
                  <a:pt x="0" y="0"/>
                </a:moveTo>
                <a:lnTo>
                  <a:pt x="3469607" y="0"/>
                </a:lnTo>
                <a:lnTo>
                  <a:pt x="3469607" y="3469607"/>
                </a:lnTo>
                <a:lnTo>
                  <a:pt x="0" y="34696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35138">
            <a:off x="10553609" y="2533123"/>
            <a:ext cx="2710003" cy="3707716"/>
          </a:xfrm>
          <a:custGeom>
            <a:avLst/>
            <a:gdLst/>
            <a:ahLst/>
            <a:cxnLst/>
            <a:rect r="r" b="b" t="t" l="l"/>
            <a:pathLst>
              <a:path h="3707716" w="2710003">
                <a:moveTo>
                  <a:pt x="0" y="0"/>
                </a:moveTo>
                <a:lnTo>
                  <a:pt x="2710004" y="0"/>
                </a:lnTo>
                <a:lnTo>
                  <a:pt x="2710004" y="3707716"/>
                </a:lnTo>
                <a:lnTo>
                  <a:pt x="0" y="37077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a:grpSpLocks noChangeAspect="true"/>
          </p:cNvGrpSpPr>
          <p:nvPr/>
        </p:nvGrpSpPr>
        <p:grpSpPr>
          <a:xfrm rot="202622">
            <a:off x="11184582" y="1513281"/>
            <a:ext cx="5598457" cy="7459434"/>
            <a:chOff x="0" y="0"/>
            <a:chExt cx="6686423" cy="8909050"/>
          </a:xfrm>
        </p:grpSpPr>
        <p:sp>
          <p:nvSpPr>
            <p:cNvPr name="Freeform 8" id="8"/>
            <p:cNvSpPr/>
            <p:nvPr/>
          </p:nvSpPr>
          <p:spPr>
            <a:xfrm flipH="false" flipV="false" rot="0">
              <a:off x="9525" y="9525"/>
              <a:ext cx="6667373" cy="8890000"/>
            </a:xfrm>
            <a:custGeom>
              <a:avLst/>
              <a:gdLst/>
              <a:ahLst/>
              <a:cxnLst/>
              <a:rect r="r" b="b" t="t" l="l"/>
              <a:pathLst>
                <a:path h="8890000" w="6667373">
                  <a:moveTo>
                    <a:pt x="0" y="0"/>
                  </a:moveTo>
                  <a:lnTo>
                    <a:pt x="6667373" y="0"/>
                  </a:lnTo>
                  <a:lnTo>
                    <a:pt x="6667373" y="8890000"/>
                  </a:lnTo>
                  <a:lnTo>
                    <a:pt x="0" y="8890000"/>
                  </a:lnTo>
                  <a:close/>
                </a:path>
              </a:pathLst>
            </a:custGeom>
            <a:solidFill>
              <a:srgbClr val="EDEDED"/>
            </a:solidFill>
          </p:spPr>
        </p:sp>
        <p:sp>
          <p:nvSpPr>
            <p:cNvPr name="Freeform 9" id="9"/>
            <p:cNvSpPr/>
            <p:nvPr/>
          </p:nvSpPr>
          <p:spPr>
            <a:xfrm flipH="false" flipV="false" rot="0">
              <a:off x="226314" y="367665"/>
              <a:ext cx="6233795" cy="8173593"/>
            </a:xfrm>
            <a:custGeom>
              <a:avLst/>
              <a:gdLst/>
              <a:ahLst/>
              <a:cxnLst/>
              <a:rect r="r" b="b" t="t" l="l"/>
              <a:pathLst>
                <a:path h="8173593" w="6233795">
                  <a:moveTo>
                    <a:pt x="0" y="0"/>
                  </a:moveTo>
                  <a:lnTo>
                    <a:pt x="6233795" y="0"/>
                  </a:lnTo>
                  <a:lnTo>
                    <a:pt x="6233795" y="8173593"/>
                  </a:lnTo>
                  <a:lnTo>
                    <a:pt x="0" y="8173593"/>
                  </a:lnTo>
                  <a:close/>
                </a:path>
              </a:pathLst>
            </a:custGeom>
            <a:blipFill>
              <a:blip r:embed="rId6"/>
              <a:stretch>
                <a:fillRect l="-15558" t="0" r="-15558" b="0"/>
              </a:stretch>
            </a:blipFill>
          </p:spPr>
        </p:sp>
        <p:sp>
          <p:nvSpPr>
            <p:cNvPr name="Freeform 10" id="10"/>
            <p:cNvSpPr/>
            <p:nvPr/>
          </p:nvSpPr>
          <p:spPr>
            <a:xfrm flipH="false" flipV="false" rot="0">
              <a:off x="0" y="0"/>
              <a:ext cx="6686423" cy="8909050"/>
            </a:xfrm>
            <a:custGeom>
              <a:avLst/>
              <a:gdLst/>
              <a:ahLst/>
              <a:cxnLst/>
              <a:rect r="r" b="b" t="t" l="l"/>
              <a:pathLst>
                <a:path h="8909050" w="6686423">
                  <a:moveTo>
                    <a:pt x="6686423" y="8909050"/>
                  </a:moveTo>
                  <a:lnTo>
                    <a:pt x="0" y="8909050"/>
                  </a:lnTo>
                  <a:lnTo>
                    <a:pt x="0" y="0"/>
                  </a:lnTo>
                  <a:lnTo>
                    <a:pt x="6686423" y="0"/>
                  </a:lnTo>
                  <a:lnTo>
                    <a:pt x="6686423" y="8909050"/>
                  </a:lnTo>
                  <a:close/>
                  <a:moveTo>
                    <a:pt x="19050" y="8890000"/>
                  </a:moveTo>
                  <a:lnTo>
                    <a:pt x="6667373" y="8890000"/>
                  </a:lnTo>
                  <a:lnTo>
                    <a:pt x="6667373" y="19050"/>
                  </a:lnTo>
                  <a:lnTo>
                    <a:pt x="19050" y="19050"/>
                  </a:lnTo>
                  <a:lnTo>
                    <a:pt x="19050" y="8890000"/>
                  </a:lnTo>
                  <a:close/>
                  <a:moveTo>
                    <a:pt x="6469634" y="8550783"/>
                  </a:moveTo>
                  <a:lnTo>
                    <a:pt x="216789" y="8550783"/>
                  </a:lnTo>
                  <a:lnTo>
                    <a:pt x="216789" y="358140"/>
                  </a:lnTo>
                  <a:lnTo>
                    <a:pt x="6469634" y="358140"/>
                  </a:lnTo>
                  <a:lnTo>
                    <a:pt x="6469634" y="8550783"/>
                  </a:lnTo>
                  <a:close/>
                  <a:moveTo>
                    <a:pt x="235839" y="8531733"/>
                  </a:moveTo>
                  <a:lnTo>
                    <a:pt x="6450584" y="8531733"/>
                  </a:lnTo>
                  <a:lnTo>
                    <a:pt x="6450584" y="377190"/>
                  </a:lnTo>
                  <a:lnTo>
                    <a:pt x="235839" y="377190"/>
                  </a:lnTo>
                  <a:lnTo>
                    <a:pt x="235839" y="8531733"/>
                  </a:lnTo>
                  <a:close/>
                </a:path>
              </a:pathLst>
            </a:custGeom>
            <a:solidFill>
              <a:srgbClr val="000000"/>
            </a:solidFill>
          </p:spPr>
        </p:sp>
      </p:grpSp>
      <p:sp>
        <p:nvSpPr>
          <p:cNvPr name="Freeform 11" id="11"/>
          <p:cNvSpPr/>
          <p:nvPr/>
        </p:nvSpPr>
        <p:spPr>
          <a:xfrm flipH="false" flipV="false" rot="-265772">
            <a:off x="12926953" y="1149387"/>
            <a:ext cx="3156783" cy="815024"/>
          </a:xfrm>
          <a:custGeom>
            <a:avLst/>
            <a:gdLst/>
            <a:ahLst/>
            <a:cxnLst/>
            <a:rect r="r" b="b" t="t" l="l"/>
            <a:pathLst>
              <a:path h="815024" w="3156783">
                <a:moveTo>
                  <a:pt x="0" y="0"/>
                </a:moveTo>
                <a:lnTo>
                  <a:pt x="3156783" y="0"/>
                </a:lnTo>
                <a:lnTo>
                  <a:pt x="3156783" y="815024"/>
                </a:lnTo>
                <a:lnTo>
                  <a:pt x="0" y="8150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7264964" y="1556899"/>
            <a:ext cx="1323275" cy="1372412"/>
          </a:xfrm>
          <a:custGeom>
            <a:avLst/>
            <a:gdLst/>
            <a:ahLst/>
            <a:cxnLst/>
            <a:rect r="r" b="b" t="t" l="l"/>
            <a:pathLst>
              <a:path h="1372412" w="1323275">
                <a:moveTo>
                  <a:pt x="0" y="0"/>
                </a:moveTo>
                <a:lnTo>
                  <a:pt x="1323275" y="0"/>
                </a:lnTo>
                <a:lnTo>
                  <a:pt x="1323275" y="1372412"/>
                </a:lnTo>
                <a:lnTo>
                  <a:pt x="0" y="1372412"/>
                </a:lnTo>
                <a:lnTo>
                  <a:pt x="0" y="0"/>
                </a:lnTo>
                <a:close/>
              </a:path>
            </a:pathLst>
          </a:custGeom>
          <a:blipFill>
            <a:blip r:embed="rId9"/>
            <a:stretch>
              <a:fillRect l="-37966" t="-54294" r="-213770" b="-63605"/>
            </a:stretch>
          </a:blipFill>
        </p:spPr>
      </p:sp>
      <p:sp>
        <p:nvSpPr>
          <p:cNvPr name="Freeform 13" id="13"/>
          <p:cNvSpPr/>
          <p:nvPr/>
        </p:nvSpPr>
        <p:spPr>
          <a:xfrm flipH="false" flipV="false" rot="0">
            <a:off x="8588239" y="1584423"/>
            <a:ext cx="1280800" cy="1344888"/>
          </a:xfrm>
          <a:custGeom>
            <a:avLst/>
            <a:gdLst/>
            <a:ahLst/>
            <a:cxnLst/>
            <a:rect r="r" b="b" t="t" l="l"/>
            <a:pathLst>
              <a:path h="1344888" w="1280800">
                <a:moveTo>
                  <a:pt x="0" y="0"/>
                </a:moveTo>
                <a:lnTo>
                  <a:pt x="1280800" y="0"/>
                </a:lnTo>
                <a:lnTo>
                  <a:pt x="1280800" y="1344888"/>
                </a:lnTo>
                <a:lnTo>
                  <a:pt x="0" y="1344888"/>
                </a:lnTo>
                <a:lnTo>
                  <a:pt x="0" y="0"/>
                </a:lnTo>
                <a:close/>
              </a:path>
            </a:pathLst>
          </a:custGeom>
          <a:blipFill>
            <a:blip r:embed="rId9"/>
            <a:stretch>
              <a:fillRect l="-219733" t="-59482" r="-40466" b="-60917"/>
            </a:stretch>
          </a:blipFill>
        </p:spPr>
      </p:sp>
      <p:sp>
        <p:nvSpPr>
          <p:cNvPr name="TextBox 14" id="14"/>
          <p:cNvSpPr txBox="true"/>
          <p:nvPr/>
        </p:nvSpPr>
        <p:spPr>
          <a:xfrm rot="0">
            <a:off x="1986338" y="3211986"/>
            <a:ext cx="7157662" cy="6391910"/>
          </a:xfrm>
          <a:prstGeom prst="rect">
            <a:avLst/>
          </a:prstGeom>
        </p:spPr>
        <p:txBody>
          <a:bodyPr anchor="t" rtlCol="false" tIns="0" lIns="0" bIns="0" rIns="0">
            <a:spAutoFit/>
          </a:bodyPr>
          <a:lstStyle/>
          <a:p>
            <a:pPr algn="l">
              <a:lnSpc>
                <a:spcPts val="3640"/>
              </a:lnSpc>
            </a:pPr>
            <a:r>
              <a:rPr lang="en-US" sz="2600">
                <a:solidFill>
                  <a:srgbClr val="000000"/>
                </a:solidFill>
                <a:latin typeface="Now"/>
                <a:ea typeface="Now"/>
                <a:cs typeface="Now"/>
                <a:sym typeface="Now"/>
              </a:rPr>
              <a:t>The war began as a struggle for control over the imperial throne. In 1180, Emperor Go-Shirakawa’s son, Prince Mochihito, supported by the Minamoto clan, called for a rebellion against the ruling Taira clan, led by Taira no Kiyomori. Kiyomori had seized power and placed his infant grandson, Emperor Antoku, on the throne, effectively controlling Japan. This sparked resentment among rival samurai clans and court factions, leading to an all-out war between the Taira and Minamoto.</a:t>
            </a:r>
          </a:p>
          <a:p>
            <a:pPr algn="l">
              <a:lnSpc>
                <a:spcPts val="3640"/>
              </a:lnSpc>
            </a:pPr>
          </a:p>
          <a:p>
            <a:pPr algn="l">
              <a:lnSpc>
                <a:spcPts val="3640"/>
              </a:lnSpc>
            </a:pPr>
          </a:p>
        </p:txBody>
      </p:sp>
      <p:sp>
        <p:nvSpPr>
          <p:cNvPr name="TextBox 15" id="15"/>
          <p:cNvSpPr txBox="true"/>
          <p:nvPr/>
        </p:nvSpPr>
        <p:spPr>
          <a:xfrm rot="0">
            <a:off x="1986338" y="2126459"/>
            <a:ext cx="5463996" cy="923925"/>
          </a:xfrm>
          <a:prstGeom prst="rect">
            <a:avLst/>
          </a:prstGeom>
        </p:spPr>
        <p:txBody>
          <a:bodyPr anchor="t" rtlCol="false" tIns="0" lIns="0" bIns="0" rIns="0">
            <a:spAutoFit/>
          </a:bodyPr>
          <a:lstStyle/>
          <a:p>
            <a:pPr algn="l">
              <a:lnSpc>
                <a:spcPts val="7200"/>
              </a:lnSpc>
            </a:pPr>
            <a:r>
              <a:rPr lang="en-US" sz="6000" b="true">
                <a:solidFill>
                  <a:srgbClr val="000000"/>
                </a:solidFill>
                <a:latin typeface="Roca One Heavy"/>
                <a:ea typeface="Roca One Heavy"/>
                <a:cs typeface="Roca One Heavy"/>
                <a:sym typeface="Roca One Heavy"/>
              </a:rPr>
              <a:t>Introduction</a:t>
            </a:r>
          </a:p>
        </p:txBody>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24646"/>
        </a:solidFill>
      </p:bgPr>
    </p:bg>
    <p:spTree>
      <p:nvGrpSpPr>
        <p:cNvPr id="1" name=""/>
        <p:cNvGrpSpPr/>
        <p:nvPr/>
      </p:nvGrpSpPr>
      <p:grpSpPr>
        <a:xfrm>
          <a:off x="0" y="0"/>
          <a:ext cx="0" cy="0"/>
          <a:chOff x="0" y="0"/>
          <a:chExt cx="0" cy="0"/>
        </a:xfrm>
      </p:grpSpPr>
      <p:grpSp>
        <p:nvGrpSpPr>
          <p:cNvPr name="Group 2" id="2"/>
          <p:cNvGrpSpPr/>
          <p:nvPr/>
        </p:nvGrpSpPr>
        <p:grpSpPr>
          <a:xfrm rot="0">
            <a:off x="1565982" y="590616"/>
            <a:ext cx="15156036" cy="8899439"/>
            <a:chOff x="0" y="0"/>
            <a:chExt cx="3991713" cy="2343885"/>
          </a:xfrm>
        </p:grpSpPr>
        <p:sp>
          <p:nvSpPr>
            <p:cNvPr name="Freeform 3" id="3"/>
            <p:cNvSpPr/>
            <p:nvPr/>
          </p:nvSpPr>
          <p:spPr>
            <a:xfrm flipH="false" flipV="false" rot="0">
              <a:off x="0" y="0"/>
              <a:ext cx="3991713" cy="2343885"/>
            </a:xfrm>
            <a:custGeom>
              <a:avLst/>
              <a:gdLst/>
              <a:ahLst/>
              <a:cxnLst/>
              <a:rect r="r" b="b" t="t" l="l"/>
              <a:pathLst>
                <a:path h="2343885" w="3991713">
                  <a:moveTo>
                    <a:pt x="20433" y="0"/>
                  </a:moveTo>
                  <a:lnTo>
                    <a:pt x="3971281" y="0"/>
                  </a:lnTo>
                  <a:cubicBezTo>
                    <a:pt x="3976700" y="0"/>
                    <a:pt x="3981897" y="2153"/>
                    <a:pt x="3985729" y="5985"/>
                  </a:cubicBezTo>
                  <a:cubicBezTo>
                    <a:pt x="3989561" y="9816"/>
                    <a:pt x="3991713" y="15014"/>
                    <a:pt x="3991713" y="20433"/>
                  </a:cubicBezTo>
                  <a:lnTo>
                    <a:pt x="3991713" y="2323453"/>
                  </a:lnTo>
                  <a:cubicBezTo>
                    <a:pt x="3991713" y="2328872"/>
                    <a:pt x="3989561" y="2334069"/>
                    <a:pt x="3985729" y="2337901"/>
                  </a:cubicBezTo>
                  <a:cubicBezTo>
                    <a:pt x="3981897" y="2341732"/>
                    <a:pt x="3976700" y="2343885"/>
                    <a:pt x="3971281" y="2343885"/>
                  </a:cubicBezTo>
                  <a:lnTo>
                    <a:pt x="20433" y="2343885"/>
                  </a:lnTo>
                  <a:cubicBezTo>
                    <a:pt x="15014" y="2343885"/>
                    <a:pt x="9816" y="2341732"/>
                    <a:pt x="5985" y="2337901"/>
                  </a:cubicBezTo>
                  <a:cubicBezTo>
                    <a:pt x="2153" y="2334069"/>
                    <a:pt x="0" y="2328872"/>
                    <a:pt x="0" y="2323453"/>
                  </a:cubicBezTo>
                  <a:lnTo>
                    <a:pt x="0" y="20433"/>
                  </a:lnTo>
                  <a:cubicBezTo>
                    <a:pt x="0" y="15014"/>
                    <a:pt x="2153" y="9816"/>
                    <a:pt x="5985" y="5985"/>
                  </a:cubicBezTo>
                  <a:cubicBezTo>
                    <a:pt x="9816" y="2153"/>
                    <a:pt x="15014" y="0"/>
                    <a:pt x="20433" y="0"/>
                  </a:cubicBezTo>
                  <a:close/>
                </a:path>
              </a:pathLst>
            </a:custGeom>
            <a:solidFill>
              <a:srgbClr val="D7E4F4"/>
            </a:solidFill>
            <a:ln w="19050" cap="rnd">
              <a:solidFill>
                <a:srgbClr val="000000"/>
              </a:solidFill>
              <a:prstDash val="solid"/>
              <a:round/>
            </a:ln>
          </p:spPr>
        </p:sp>
        <p:sp>
          <p:nvSpPr>
            <p:cNvPr name="TextBox 4" id="4"/>
            <p:cNvSpPr txBox="true"/>
            <p:nvPr/>
          </p:nvSpPr>
          <p:spPr>
            <a:xfrm>
              <a:off x="0" y="28575"/>
              <a:ext cx="3991713" cy="2315310"/>
            </a:xfrm>
            <a:prstGeom prst="rect">
              <a:avLst/>
            </a:prstGeom>
          </p:spPr>
          <p:txBody>
            <a:bodyPr anchor="ctr" rtlCol="false" tIns="50800" lIns="50800" bIns="50800" rIns="50800"/>
            <a:lstStyle/>
            <a:p>
              <a:pPr algn="ctr">
                <a:lnSpc>
                  <a:spcPts val="2694"/>
                </a:lnSpc>
              </a:pPr>
            </a:p>
          </p:txBody>
        </p:sp>
      </p:grpSp>
      <p:grpSp>
        <p:nvGrpSpPr>
          <p:cNvPr name="Group 5" id="5"/>
          <p:cNvGrpSpPr/>
          <p:nvPr/>
        </p:nvGrpSpPr>
        <p:grpSpPr>
          <a:xfrm rot="0">
            <a:off x="3171144" y="3898200"/>
            <a:ext cx="3583298" cy="5035867"/>
            <a:chOff x="0" y="0"/>
            <a:chExt cx="943749" cy="1326319"/>
          </a:xfrm>
        </p:grpSpPr>
        <p:sp>
          <p:nvSpPr>
            <p:cNvPr name="Freeform 6" id="6"/>
            <p:cNvSpPr/>
            <p:nvPr/>
          </p:nvSpPr>
          <p:spPr>
            <a:xfrm flipH="false" flipV="false" rot="0">
              <a:off x="0" y="0"/>
              <a:ext cx="943749" cy="1326319"/>
            </a:xfrm>
            <a:custGeom>
              <a:avLst/>
              <a:gdLst/>
              <a:ahLst/>
              <a:cxnLst/>
              <a:rect r="r" b="b" t="t" l="l"/>
              <a:pathLst>
                <a:path h="1326319" w="943749">
                  <a:moveTo>
                    <a:pt x="86422" y="0"/>
                  </a:moveTo>
                  <a:lnTo>
                    <a:pt x="857327" y="0"/>
                  </a:lnTo>
                  <a:cubicBezTo>
                    <a:pt x="905057" y="0"/>
                    <a:pt x="943749" y="38693"/>
                    <a:pt x="943749" y="86422"/>
                  </a:cubicBezTo>
                  <a:lnTo>
                    <a:pt x="943749" y="1239897"/>
                  </a:lnTo>
                  <a:cubicBezTo>
                    <a:pt x="943749" y="1287626"/>
                    <a:pt x="905057" y="1326319"/>
                    <a:pt x="857327" y="1326319"/>
                  </a:cubicBezTo>
                  <a:lnTo>
                    <a:pt x="86422" y="1326319"/>
                  </a:lnTo>
                  <a:cubicBezTo>
                    <a:pt x="38693" y="1326319"/>
                    <a:pt x="0" y="1287626"/>
                    <a:pt x="0" y="1239897"/>
                  </a:cubicBezTo>
                  <a:lnTo>
                    <a:pt x="0" y="86422"/>
                  </a:lnTo>
                  <a:cubicBezTo>
                    <a:pt x="0" y="38693"/>
                    <a:pt x="38693" y="0"/>
                    <a:pt x="86422" y="0"/>
                  </a:cubicBezTo>
                  <a:close/>
                </a:path>
              </a:pathLst>
            </a:custGeom>
            <a:solidFill>
              <a:srgbClr val="FBF5C8"/>
            </a:solidFill>
            <a:ln w="19050" cap="rnd">
              <a:solidFill>
                <a:srgbClr val="000000"/>
              </a:solidFill>
              <a:prstDash val="solid"/>
              <a:round/>
            </a:ln>
          </p:spPr>
        </p:sp>
        <p:sp>
          <p:nvSpPr>
            <p:cNvPr name="TextBox 7" id="7"/>
            <p:cNvSpPr txBox="true"/>
            <p:nvPr/>
          </p:nvSpPr>
          <p:spPr>
            <a:xfrm>
              <a:off x="0" y="28575"/>
              <a:ext cx="943749" cy="1297744"/>
            </a:xfrm>
            <a:prstGeom prst="rect">
              <a:avLst/>
            </a:prstGeom>
          </p:spPr>
          <p:txBody>
            <a:bodyPr anchor="ctr" rtlCol="false" tIns="50800" lIns="50800" bIns="50800" rIns="50800"/>
            <a:lstStyle/>
            <a:p>
              <a:pPr algn="ctr">
                <a:lnSpc>
                  <a:spcPts val="2694"/>
                </a:lnSpc>
              </a:pPr>
            </a:p>
          </p:txBody>
        </p:sp>
      </p:grpSp>
      <p:grpSp>
        <p:nvGrpSpPr>
          <p:cNvPr name="Group 8" id="8"/>
          <p:cNvGrpSpPr/>
          <p:nvPr/>
        </p:nvGrpSpPr>
        <p:grpSpPr>
          <a:xfrm rot="0">
            <a:off x="7352351" y="3898200"/>
            <a:ext cx="3583298" cy="5035867"/>
            <a:chOff x="0" y="0"/>
            <a:chExt cx="943749" cy="1326319"/>
          </a:xfrm>
        </p:grpSpPr>
        <p:sp>
          <p:nvSpPr>
            <p:cNvPr name="Freeform 9" id="9"/>
            <p:cNvSpPr/>
            <p:nvPr/>
          </p:nvSpPr>
          <p:spPr>
            <a:xfrm flipH="false" flipV="false" rot="0">
              <a:off x="0" y="0"/>
              <a:ext cx="943749" cy="1326319"/>
            </a:xfrm>
            <a:custGeom>
              <a:avLst/>
              <a:gdLst/>
              <a:ahLst/>
              <a:cxnLst/>
              <a:rect r="r" b="b" t="t" l="l"/>
              <a:pathLst>
                <a:path h="1326319" w="943749">
                  <a:moveTo>
                    <a:pt x="86422" y="0"/>
                  </a:moveTo>
                  <a:lnTo>
                    <a:pt x="857327" y="0"/>
                  </a:lnTo>
                  <a:cubicBezTo>
                    <a:pt x="905057" y="0"/>
                    <a:pt x="943749" y="38693"/>
                    <a:pt x="943749" y="86422"/>
                  </a:cubicBezTo>
                  <a:lnTo>
                    <a:pt x="943749" y="1239897"/>
                  </a:lnTo>
                  <a:cubicBezTo>
                    <a:pt x="943749" y="1287626"/>
                    <a:pt x="905057" y="1326319"/>
                    <a:pt x="857327" y="1326319"/>
                  </a:cubicBezTo>
                  <a:lnTo>
                    <a:pt x="86422" y="1326319"/>
                  </a:lnTo>
                  <a:cubicBezTo>
                    <a:pt x="38693" y="1326319"/>
                    <a:pt x="0" y="1287626"/>
                    <a:pt x="0" y="1239897"/>
                  </a:cubicBezTo>
                  <a:lnTo>
                    <a:pt x="0" y="86422"/>
                  </a:lnTo>
                  <a:cubicBezTo>
                    <a:pt x="0" y="38693"/>
                    <a:pt x="38693" y="0"/>
                    <a:pt x="86422" y="0"/>
                  </a:cubicBezTo>
                  <a:close/>
                </a:path>
              </a:pathLst>
            </a:custGeom>
            <a:solidFill>
              <a:srgbClr val="FBF5C8"/>
            </a:solidFill>
            <a:ln w="19050" cap="rnd">
              <a:solidFill>
                <a:srgbClr val="000000"/>
              </a:solidFill>
              <a:prstDash val="solid"/>
              <a:round/>
            </a:ln>
          </p:spPr>
        </p:sp>
        <p:sp>
          <p:nvSpPr>
            <p:cNvPr name="TextBox 10" id="10"/>
            <p:cNvSpPr txBox="true"/>
            <p:nvPr/>
          </p:nvSpPr>
          <p:spPr>
            <a:xfrm>
              <a:off x="0" y="28575"/>
              <a:ext cx="943749" cy="1297744"/>
            </a:xfrm>
            <a:prstGeom prst="rect">
              <a:avLst/>
            </a:prstGeom>
          </p:spPr>
          <p:txBody>
            <a:bodyPr anchor="ctr" rtlCol="false" tIns="50800" lIns="50800" bIns="50800" rIns="50800"/>
            <a:lstStyle/>
            <a:p>
              <a:pPr algn="ctr">
                <a:lnSpc>
                  <a:spcPts val="2694"/>
                </a:lnSpc>
              </a:pPr>
            </a:p>
          </p:txBody>
        </p:sp>
      </p:grpSp>
      <p:grpSp>
        <p:nvGrpSpPr>
          <p:cNvPr name="Group 11" id="11"/>
          <p:cNvGrpSpPr/>
          <p:nvPr/>
        </p:nvGrpSpPr>
        <p:grpSpPr>
          <a:xfrm rot="0">
            <a:off x="11535197" y="3898200"/>
            <a:ext cx="3583298" cy="5035867"/>
            <a:chOff x="0" y="0"/>
            <a:chExt cx="943749" cy="1326319"/>
          </a:xfrm>
        </p:grpSpPr>
        <p:sp>
          <p:nvSpPr>
            <p:cNvPr name="Freeform 12" id="12"/>
            <p:cNvSpPr/>
            <p:nvPr/>
          </p:nvSpPr>
          <p:spPr>
            <a:xfrm flipH="false" flipV="false" rot="0">
              <a:off x="0" y="0"/>
              <a:ext cx="943749" cy="1326319"/>
            </a:xfrm>
            <a:custGeom>
              <a:avLst/>
              <a:gdLst/>
              <a:ahLst/>
              <a:cxnLst/>
              <a:rect r="r" b="b" t="t" l="l"/>
              <a:pathLst>
                <a:path h="1326319" w="943749">
                  <a:moveTo>
                    <a:pt x="86422" y="0"/>
                  </a:moveTo>
                  <a:lnTo>
                    <a:pt x="857327" y="0"/>
                  </a:lnTo>
                  <a:cubicBezTo>
                    <a:pt x="905057" y="0"/>
                    <a:pt x="943749" y="38693"/>
                    <a:pt x="943749" y="86422"/>
                  </a:cubicBezTo>
                  <a:lnTo>
                    <a:pt x="943749" y="1239897"/>
                  </a:lnTo>
                  <a:cubicBezTo>
                    <a:pt x="943749" y="1287626"/>
                    <a:pt x="905057" y="1326319"/>
                    <a:pt x="857327" y="1326319"/>
                  </a:cubicBezTo>
                  <a:lnTo>
                    <a:pt x="86422" y="1326319"/>
                  </a:lnTo>
                  <a:cubicBezTo>
                    <a:pt x="38693" y="1326319"/>
                    <a:pt x="0" y="1287626"/>
                    <a:pt x="0" y="1239897"/>
                  </a:cubicBezTo>
                  <a:lnTo>
                    <a:pt x="0" y="86422"/>
                  </a:lnTo>
                  <a:cubicBezTo>
                    <a:pt x="0" y="38693"/>
                    <a:pt x="38693" y="0"/>
                    <a:pt x="86422" y="0"/>
                  </a:cubicBezTo>
                  <a:close/>
                </a:path>
              </a:pathLst>
            </a:custGeom>
            <a:solidFill>
              <a:srgbClr val="FBF5C8"/>
            </a:solidFill>
            <a:ln w="19050" cap="rnd">
              <a:solidFill>
                <a:srgbClr val="000000"/>
              </a:solidFill>
              <a:prstDash val="solid"/>
              <a:round/>
            </a:ln>
          </p:spPr>
        </p:sp>
        <p:sp>
          <p:nvSpPr>
            <p:cNvPr name="TextBox 13" id="13"/>
            <p:cNvSpPr txBox="true"/>
            <p:nvPr/>
          </p:nvSpPr>
          <p:spPr>
            <a:xfrm>
              <a:off x="0" y="28575"/>
              <a:ext cx="943749" cy="1297744"/>
            </a:xfrm>
            <a:prstGeom prst="rect">
              <a:avLst/>
            </a:prstGeom>
          </p:spPr>
          <p:txBody>
            <a:bodyPr anchor="ctr" rtlCol="false" tIns="50800" lIns="50800" bIns="50800" rIns="50800"/>
            <a:lstStyle/>
            <a:p>
              <a:pPr algn="ctr">
                <a:lnSpc>
                  <a:spcPts val="2694"/>
                </a:lnSpc>
              </a:pPr>
            </a:p>
          </p:txBody>
        </p:sp>
      </p:grpSp>
      <p:sp>
        <p:nvSpPr>
          <p:cNvPr name="Freeform 14" id="14"/>
          <p:cNvSpPr/>
          <p:nvPr/>
        </p:nvSpPr>
        <p:spPr>
          <a:xfrm flipH="false" flipV="false" rot="0">
            <a:off x="3017171" y="3762398"/>
            <a:ext cx="3891245" cy="3584809"/>
          </a:xfrm>
          <a:custGeom>
            <a:avLst/>
            <a:gdLst/>
            <a:ahLst/>
            <a:cxnLst/>
            <a:rect r="r" b="b" t="t" l="l"/>
            <a:pathLst>
              <a:path h="3584809" w="3891245">
                <a:moveTo>
                  <a:pt x="0" y="0"/>
                </a:moveTo>
                <a:lnTo>
                  <a:pt x="3891245" y="0"/>
                </a:lnTo>
                <a:lnTo>
                  <a:pt x="3891245" y="3584809"/>
                </a:lnTo>
                <a:lnTo>
                  <a:pt x="0" y="3584809"/>
                </a:lnTo>
                <a:lnTo>
                  <a:pt x="0" y="0"/>
                </a:lnTo>
                <a:close/>
              </a:path>
            </a:pathLst>
          </a:custGeom>
          <a:blipFill>
            <a:blip r:embed="rId2"/>
            <a:stretch>
              <a:fillRect l="0" t="0" r="0" b="0"/>
            </a:stretch>
          </a:blipFill>
        </p:spPr>
      </p:sp>
      <p:sp>
        <p:nvSpPr>
          <p:cNvPr name="Freeform 15" id="15"/>
          <p:cNvSpPr/>
          <p:nvPr/>
        </p:nvSpPr>
        <p:spPr>
          <a:xfrm flipH="false" flipV="false" rot="0">
            <a:off x="7782556" y="4116066"/>
            <a:ext cx="2878501" cy="3609406"/>
          </a:xfrm>
          <a:custGeom>
            <a:avLst/>
            <a:gdLst/>
            <a:ahLst/>
            <a:cxnLst/>
            <a:rect r="r" b="b" t="t" l="l"/>
            <a:pathLst>
              <a:path h="3609406" w="2878501">
                <a:moveTo>
                  <a:pt x="0" y="0"/>
                </a:moveTo>
                <a:lnTo>
                  <a:pt x="2878501" y="0"/>
                </a:lnTo>
                <a:lnTo>
                  <a:pt x="2878501" y="3609406"/>
                </a:lnTo>
                <a:lnTo>
                  <a:pt x="0" y="3609406"/>
                </a:lnTo>
                <a:lnTo>
                  <a:pt x="0" y="0"/>
                </a:lnTo>
                <a:close/>
              </a:path>
            </a:pathLst>
          </a:custGeom>
          <a:blipFill>
            <a:blip r:embed="rId3">
              <a:alphaModFix amt="79000"/>
            </a:blip>
            <a:stretch>
              <a:fillRect l="0" t="0" r="0" b="0"/>
            </a:stretch>
          </a:blipFill>
        </p:spPr>
      </p:sp>
      <p:sp>
        <p:nvSpPr>
          <p:cNvPr name="Freeform 16" id="16"/>
          <p:cNvSpPr/>
          <p:nvPr/>
        </p:nvSpPr>
        <p:spPr>
          <a:xfrm flipH="false" flipV="false" rot="560787">
            <a:off x="11584458" y="3344716"/>
            <a:ext cx="3861151" cy="4420173"/>
          </a:xfrm>
          <a:custGeom>
            <a:avLst/>
            <a:gdLst/>
            <a:ahLst/>
            <a:cxnLst/>
            <a:rect r="r" b="b" t="t" l="l"/>
            <a:pathLst>
              <a:path h="4420173" w="3861151">
                <a:moveTo>
                  <a:pt x="0" y="0"/>
                </a:moveTo>
                <a:lnTo>
                  <a:pt x="3861152" y="0"/>
                </a:lnTo>
                <a:lnTo>
                  <a:pt x="3861152" y="4420173"/>
                </a:lnTo>
                <a:lnTo>
                  <a:pt x="0" y="4420173"/>
                </a:lnTo>
                <a:lnTo>
                  <a:pt x="0" y="0"/>
                </a:lnTo>
                <a:close/>
              </a:path>
            </a:pathLst>
          </a:custGeom>
          <a:blipFill>
            <a:blip r:embed="rId4"/>
            <a:stretch>
              <a:fillRect l="0" t="0" r="0" b="0"/>
            </a:stretch>
          </a:blipFill>
        </p:spPr>
      </p:sp>
      <p:sp>
        <p:nvSpPr>
          <p:cNvPr name="TextBox 17" id="17"/>
          <p:cNvSpPr txBox="true"/>
          <p:nvPr/>
        </p:nvSpPr>
        <p:spPr>
          <a:xfrm rot="0">
            <a:off x="3324626" y="1556269"/>
            <a:ext cx="11638748" cy="1047750"/>
          </a:xfrm>
          <a:prstGeom prst="rect">
            <a:avLst/>
          </a:prstGeom>
        </p:spPr>
        <p:txBody>
          <a:bodyPr anchor="t" rtlCol="false" tIns="0" lIns="0" bIns="0" rIns="0">
            <a:spAutoFit/>
          </a:bodyPr>
          <a:lstStyle/>
          <a:p>
            <a:pPr algn="ctr">
              <a:lnSpc>
                <a:spcPts val="8399"/>
              </a:lnSpc>
            </a:pPr>
            <a:r>
              <a:rPr lang="en-US" b="true" sz="6999">
                <a:solidFill>
                  <a:srgbClr val="000000"/>
                </a:solidFill>
                <a:latin typeface="Roca One Heavy"/>
                <a:ea typeface="Roca One Heavy"/>
                <a:cs typeface="Roca One Heavy"/>
                <a:sym typeface="Roca One Heavy"/>
              </a:rPr>
              <a:t>Main Figures of the War</a:t>
            </a:r>
          </a:p>
        </p:txBody>
      </p:sp>
      <p:sp>
        <p:nvSpPr>
          <p:cNvPr name="TextBox 18" id="18"/>
          <p:cNvSpPr txBox="true"/>
          <p:nvPr/>
        </p:nvSpPr>
        <p:spPr>
          <a:xfrm rot="0">
            <a:off x="3497175" y="7726442"/>
            <a:ext cx="2931236" cy="779145"/>
          </a:xfrm>
          <a:prstGeom prst="rect">
            <a:avLst/>
          </a:prstGeom>
        </p:spPr>
        <p:txBody>
          <a:bodyPr anchor="t" rtlCol="false" tIns="0" lIns="0" bIns="0" rIns="0">
            <a:spAutoFit/>
          </a:bodyPr>
          <a:lstStyle/>
          <a:p>
            <a:pPr algn="ctr">
              <a:lnSpc>
                <a:spcPts val="3120"/>
              </a:lnSpc>
            </a:pPr>
            <a:r>
              <a:rPr lang="en-US" b="true" sz="2400">
                <a:solidFill>
                  <a:srgbClr val="000000"/>
                </a:solidFill>
                <a:latin typeface="Now Bold"/>
                <a:ea typeface="Now Bold"/>
                <a:cs typeface="Now Bold"/>
                <a:sym typeface="Now Bold"/>
              </a:rPr>
              <a:t>MINAMOTO NO YORITOMO</a:t>
            </a:r>
          </a:p>
        </p:txBody>
      </p:sp>
      <p:sp>
        <p:nvSpPr>
          <p:cNvPr name="TextBox 19" id="19"/>
          <p:cNvSpPr txBox="true"/>
          <p:nvPr/>
        </p:nvSpPr>
        <p:spPr>
          <a:xfrm rot="0">
            <a:off x="7730406" y="7726442"/>
            <a:ext cx="2827187" cy="779145"/>
          </a:xfrm>
          <a:prstGeom prst="rect">
            <a:avLst/>
          </a:prstGeom>
        </p:spPr>
        <p:txBody>
          <a:bodyPr anchor="t" rtlCol="false" tIns="0" lIns="0" bIns="0" rIns="0">
            <a:spAutoFit/>
          </a:bodyPr>
          <a:lstStyle/>
          <a:p>
            <a:pPr algn="ctr">
              <a:lnSpc>
                <a:spcPts val="3120"/>
              </a:lnSpc>
            </a:pPr>
            <a:r>
              <a:rPr lang="en-US" b="true" sz="2400">
                <a:solidFill>
                  <a:srgbClr val="000000"/>
                </a:solidFill>
                <a:latin typeface="Now Bold"/>
                <a:ea typeface="Now Bold"/>
                <a:cs typeface="Now Bold"/>
                <a:sym typeface="Now Bold"/>
              </a:rPr>
              <a:t>MINAMOTO NO YOSHITSUNE </a:t>
            </a:r>
          </a:p>
        </p:txBody>
      </p:sp>
      <p:sp>
        <p:nvSpPr>
          <p:cNvPr name="TextBox 20" id="20"/>
          <p:cNvSpPr txBox="true"/>
          <p:nvPr/>
        </p:nvSpPr>
        <p:spPr>
          <a:xfrm rot="0">
            <a:off x="7730406" y="8535131"/>
            <a:ext cx="2827187" cy="261611"/>
          </a:xfrm>
          <a:prstGeom prst="rect">
            <a:avLst/>
          </a:prstGeom>
        </p:spPr>
        <p:txBody>
          <a:bodyPr anchor="t" rtlCol="false" tIns="0" lIns="0" bIns="0" rIns="0">
            <a:spAutoFit/>
          </a:bodyPr>
          <a:lstStyle/>
          <a:p>
            <a:pPr algn="ctr">
              <a:lnSpc>
                <a:spcPts val="2034"/>
              </a:lnSpc>
              <a:spcBef>
                <a:spcPct val="0"/>
              </a:spcBef>
            </a:pPr>
            <a:r>
              <a:rPr lang="en-US" sz="1849">
                <a:solidFill>
                  <a:srgbClr val="000000"/>
                </a:solidFill>
                <a:latin typeface="Now"/>
                <a:ea typeface="Now"/>
                <a:cs typeface="Now"/>
                <a:sym typeface="Now"/>
              </a:rPr>
              <a:t>(1159–1189)</a:t>
            </a:r>
          </a:p>
        </p:txBody>
      </p:sp>
      <p:sp>
        <p:nvSpPr>
          <p:cNvPr name="TextBox 21" id="21"/>
          <p:cNvSpPr txBox="true"/>
          <p:nvPr/>
        </p:nvSpPr>
        <p:spPr>
          <a:xfrm rot="0">
            <a:off x="3497175" y="8524636"/>
            <a:ext cx="2827187" cy="261611"/>
          </a:xfrm>
          <a:prstGeom prst="rect">
            <a:avLst/>
          </a:prstGeom>
        </p:spPr>
        <p:txBody>
          <a:bodyPr anchor="t" rtlCol="false" tIns="0" lIns="0" bIns="0" rIns="0">
            <a:spAutoFit/>
          </a:bodyPr>
          <a:lstStyle/>
          <a:p>
            <a:pPr algn="ctr">
              <a:lnSpc>
                <a:spcPts val="2034"/>
              </a:lnSpc>
              <a:spcBef>
                <a:spcPct val="0"/>
              </a:spcBef>
            </a:pPr>
            <a:r>
              <a:rPr lang="en-US" sz="1849">
                <a:solidFill>
                  <a:srgbClr val="000000"/>
                </a:solidFill>
                <a:latin typeface="Now"/>
                <a:ea typeface="Now"/>
                <a:cs typeface="Now"/>
                <a:sym typeface="Now"/>
              </a:rPr>
              <a:t>(1147–1199)</a:t>
            </a:r>
          </a:p>
        </p:txBody>
      </p:sp>
      <p:sp>
        <p:nvSpPr>
          <p:cNvPr name="TextBox 22" id="22"/>
          <p:cNvSpPr txBox="true"/>
          <p:nvPr/>
        </p:nvSpPr>
        <p:spPr>
          <a:xfrm rot="0">
            <a:off x="11964349" y="7715947"/>
            <a:ext cx="2827187" cy="779145"/>
          </a:xfrm>
          <a:prstGeom prst="rect">
            <a:avLst/>
          </a:prstGeom>
        </p:spPr>
        <p:txBody>
          <a:bodyPr anchor="t" rtlCol="false" tIns="0" lIns="0" bIns="0" rIns="0">
            <a:spAutoFit/>
          </a:bodyPr>
          <a:lstStyle/>
          <a:p>
            <a:pPr algn="ctr">
              <a:lnSpc>
                <a:spcPts val="3120"/>
              </a:lnSpc>
            </a:pPr>
            <a:r>
              <a:rPr lang="en-US" b="true" sz="2400">
                <a:solidFill>
                  <a:srgbClr val="000000"/>
                </a:solidFill>
                <a:latin typeface="Now Bold"/>
                <a:ea typeface="Now Bold"/>
                <a:cs typeface="Now Bold"/>
                <a:sym typeface="Now Bold"/>
              </a:rPr>
              <a:t>TAIRA NO MUNEMORI</a:t>
            </a:r>
          </a:p>
        </p:txBody>
      </p:sp>
      <p:sp>
        <p:nvSpPr>
          <p:cNvPr name="TextBox 23" id="23"/>
          <p:cNvSpPr txBox="true"/>
          <p:nvPr/>
        </p:nvSpPr>
        <p:spPr>
          <a:xfrm rot="0">
            <a:off x="11964349" y="8524636"/>
            <a:ext cx="2827187" cy="261611"/>
          </a:xfrm>
          <a:prstGeom prst="rect">
            <a:avLst/>
          </a:prstGeom>
        </p:spPr>
        <p:txBody>
          <a:bodyPr anchor="t" rtlCol="false" tIns="0" lIns="0" bIns="0" rIns="0">
            <a:spAutoFit/>
          </a:bodyPr>
          <a:lstStyle/>
          <a:p>
            <a:pPr algn="ctr">
              <a:lnSpc>
                <a:spcPts val="2034"/>
              </a:lnSpc>
              <a:spcBef>
                <a:spcPct val="0"/>
              </a:spcBef>
            </a:pPr>
            <a:r>
              <a:rPr lang="en-US" sz="1849">
                <a:solidFill>
                  <a:srgbClr val="000000"/>
                </a:solidFill>
                <a:latin typeface="Now"/>
                <a:ea typeface="Now"/>
                <a:cs typeface="Now"/>
                <a:sym typeface="Now"/>
              </a:rPr>
              <a:t>(1147–1185)</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24646"/>
        </a:solidFill>
      </p:bgPr>
    </p:bg>
    <p:spTree>
      <p:nvGrpSpPr>
        <p:cNvPr id="1" name=""/>
        <p:cNvGrpSpPr/>
        <p:nvPr/>
      </p:nvGrpSpPr>
      <p:grpSpPr>
        <a:xfrm>
          <a:off x="0" y="0"/>
          <a:ext cx="0" cy="0"/>
          <a:chOff x="0" y="0"/>
          <a:chExt cx="0" cy="0"/>
        </a:xfrm>
      </p:grpSpPr>
      <p:grpSp>
        <p:nvGrpSpPr>
          <p:cNvPr name="Group 2" id="2"/>
          <p:cNvGrpSpPr/>
          <p:nvPr/>
        </p:nvGrpSpPr>
        <p:grpSpPr>
          <a:xfrm rot="0">
            <a:off x="1565982" y="590616"/>
            <a:ext cx="15156036" cy="8899439"/>
            <a:chOff x="0" y="0"/>
            <a:chExt cx="3991713" cy="2343885"/>
          </a:xfrm>
        </p:grpSpPr>
        <p:sp>
          <p:nvSpPr>
            <p:cNvPr name="Freeform 3" id="3"/>
            <p:cNvSpPr/>
            <p:nvPr/>
          </p:nvSpPr>
          <p:spPr>
            <a:xfrm flipH="false" flipV="false" rot="0">
              <a:off x="0" y="0"/>
              <a:ext cx="3991713" cy="2343885"/>
            </a:xfrm>
            <a:custGeom>
              <a:avLst/>
              <a:gdLst/>
              <a:ahLst/>
              <a:cxnLst/>
              <a:rect r="r" b="b" t="t" l="l"/>
              <a:pathLst>
                <a:path h="2343885" w="3991713">
                  <a:moveTo>
                    <a:pt x="20433" y="0"/>
                  </a:moveTo>
                  <a:lnTo>
                    <a:pt x="3971281" y="0"/>
                  </a:lnTo>
                  <a:cubicBezTo>
                    <a:pt x="3976700" y="0"/>
                    <a:pt x="3981897" y="2153"/>
                    <a:pt x="3985729" y="5985"/>
                  </a:cubicBezTo>
                  <a:cubicBezTo>
                    <a:pt x="3989561" y="9816"/>
                    <a:pt x="3991713" y="15014"/>
                    <a:pt x="3991713" y="20433"/>
                  </a:cubicBezTo>
                  <a:lnTo>
                    <a:pt x="3991713" y="2323453"/>
                  </a:lnTo>
                  <a:cubicBezTo>
                    <a:pt x="3991713" y="2328872"/>
                    <a:pt x="3989561" y="2334069"/>
                    <a:pt x="3985729" y="2337901"/>
                  </a:cubicBezTo>
                  <a:cubicBezTo>
                    <a:pt x="3981897" y="2341732"/>
                    <a:pt x="3976700" y="2343885"/>
                    <a:pt x="3971281" y="2343885"/>
                  </a:cubicBezTo>
                  <a:lnTo>
                    <a:pt x="20433" y="2343885"/>
                  </a:lnTo>
                  <a:cubicBezTo>
                    <a:pt x="15014" y="2343885"/>
                    <a:pt x="9816" y="2341732"/>
                    <a:pt x="5985" y="2337901"/>
                  </a:cubicBezTo>
                  <a:cubicBezTo>
                    <a:pt x="2153" y="2334069"/>
                    <a:pt x="0" y="2328872"/>
                    <a:pt x="0" y="2323453"/>
                  </a:cubicBezTo>
                  <a:lnTo>
                    <a:pt x="0" y="20433"/>
                  </a:lnTo>
                  <a:cubicBezTo>
                    <a:pt x="0" y="15014"/>
                    <a:pt x="2153" y="9816"/>
                    <a:pt x="5985" y="5985"/>
                  </a:cubicBezTo>
                  <a:cubicBezTo>
                    <a:pt x="9816" y="2153"/>
                    <a:pt x="15014" y="0"/>
                    <a:pt x="20433" y="0"/>
                  </a:cubicBezTo>
                  <a:close/>
                </a:path>
              </a:pathLst>
            </a:custGeom>
            <a:solidFill>
              <a:srgbClr val="D7E4F4"/>
            </a:solidFill>
            <a:ln w="19050" cap="rnd">
              <a:solidFill>
                <a:srgbClr val="000000"/>
              </a:solidFill>
              <a:prstDash val="solid"/>
              <a:round/>
            </a:ln>
          </p:spPr>
        </p:sp>
        <p:sp>
          <p:nvSpPr>
            <p:cNvPr name="TextBox 4" id="4"/>
            <p:cNvSpPr txBox="true"/>
            <p:nvPr/>
          </p:nvSpPr>
          <p:spPr>
            <a:xfrm>
              <a:off x="0" y="28575"/>
              <a:ext cx="3991713" cy="2315310"/>
            </a:xfrm>
            <a:prstGeom prst="rect">
              <a:avLst/>
            </a:prstGeom>
          </p:spPr>
          <p:txBody>
            <a:bodyPr anchor="ctr" rtlCol="false" tIns="50800" lIns="50800" bIns="50800" rIns="50800"/>
            <a:lstStyle/>
            <a:p>
              <a:pPr algn="ctr">
                <a:lnSpc>
                  <a:spcPts val="2694"/>
                </a:lnSpc>
              </a:pPr>
            </a:p>
          </p:txBody>
        </p:sp>
      </p:grpSp>
      <p:grpSp>
        <p:nvGrpSpPr>
          <p:cNvPr name="Group 5" id="5"/>
          <p:cNvGrpSpPr/>
          <p:nvPr/>
        </p:nvGrpSpPr>
        <p:grpSpPr>
          <a:xfrm rot="0">
            <a:off x="3171144" y="3898200"/>
            <a:ext cx="3583298" cy="5035867"/>
            <a:chOff x="0" y="0"/>
            <a:chExt cx="943749" cy="1326319"/>
          </a:xfrm>
        </p:grpSpPr>
        <p:sp>
          <p:nvSpPr>
            <p:cNvPr name="Freeform 6" id="6"/>
            <p:cNvSpPr/>
            <p:nvPr/>
          </p:nvSpPr>
          <p:spPr>
            <a:xfrm flipH="false" flipV="false" rot="0">
              <a:off x="0" y="0"/>
              <a:ext cx="943749" cy="1326319"/>
            </a:xfrm>
            <a:custGeom>
              <a:avLst/>
              <a:gdLst/>
              <a:ahLst/>
              <a:cxnLst/>
              <a:rect r="r" b="b" t="t" l="l"/>
              <a:pathLst>
                <a:path h="1326319" w="943749">
                  <a:moveTo>
                    <a:pt x="86422" y="0"/>
                  </a:moveTo>
                  <a:lnTo>
                    <a:pt x="857327" y="0"/>
                  </a:lnTo>
                  <a:cubicBezTo>
                    <a:pt x="905057" y="0"/>
                    <a:pt x="943749" y="38693"/>
                    <a:pt x="943749" y="86422"/>
                  </a:cubicBezTo>
                  <a:lnTo>
                    <a:pt x="943749" y="1239897"/>
                  </a:lnTo>
                  <a:cubicBezTo>
                    <a:pt x="943749" y="1287626"/>
                    <a:pt x="905057" y="1326319"/>
                    <a:pt x="857327" y="1326319"/>
                  </a:cubicBezTo>
                  <a:lnTo>
                    <a:pt x="86422" y="1326319"/>
                  </a:lnTo>
                  <a:cubicBezTo>
                    <a:pt x="38693" y="1326319"/>
                    <a:pt x="0" y="1287626"/>
                    <a:pt x="0" y="1239897"/>
                  </a:cubicBezTo>
                  <a:lnTo>
                    <a:pt x="0" y="86422"/>
                  </a:lnTo>
                  <a:cubicBezTo>
                    <a:pt x="0" y="38693"/>
                    <a:pt x="38693" y="0"/>
                    <a:pt x="86422" y="0"/>
                  </a:cubicBezTo>
                  <a:close/>
                </a:path>
              </a:pathLst>
            </a:custGeom>
            <a:solidFill>
              <a:srgbClr val="FBF5C8"/>
            </a:solidFill>
            <a:ln w="19050" cap="rnd">
              <a:solidFill>
                <a:srgbClr val="000000"/>
              </a:solidFill>
              <a:prstDash val="solid"/>
              <a:round/>
            </a:ln>
          </p:spPr>
        </p:sp>
        <p:sp>
          <p:nvSpPr>
            <p:cNvPr name="TextBox 7" id="7"/>
            <p:cNvSpPr txBox="true"/>
            <p:nvPr/>
          </p:nvSpPr>
          <p:spPr>
            <a:xfrm>
              <a:off x="0" y="28575"/>
              <a:ext cx="943749" cy="1297744"/>
            </a:xfrm>
            <a:prstGeom prst="rect">
              <a:avLst/>
            </a:prstGeom>
          </p:spPr>
          <p:txBody>
            <a:bodyPr anchor="ctr" rtlCol="false" tIns="50800" lIns="50800" bIns="50800" rIns="50800"/>
            <a:lstStyle/>
            <a:p>
              <a:pPr algn="ctr">
                <a:lnSpc>
                  <a:spcPts val="2694"/>
                </a:lnSpc>
              </a:pPr>
            </a:p>
          </p:txBody>
        </p:sp>
      </p:grpSp>
      <p:grpSp>
        <p:nvGrpSpPr>
          <p:cNvPr name="Group 8" id="8"/>
          <p:cNvGrpSpPr/>
          <p:nvPr/>
        </p:nvGrpSpPr>
        <p:grpSpPr>
          <a:xfrm rot="0">
            <a:off x="7352351" y="3898200"/>
            <a:ext cx="3583298" cy="5035867"/>
            <a:chOff x="0" y="0"/>
            <a:chExt cx="943749" cy="1326319"/>
          </a:xfrm>
        </p:grpSpPr>
        <p:sp>
          <p:nvSpPr>
            <p:cNvPr name="Freeform 9" id="9"/>
            <p:cNvSpPr/>
            <p:nvPr/>
          </p:nvSpPr>
          <p:spPr>
            <a:xfrm flipH="false" flipV="false" rot="0">
              <a:off x="0" y="0"/>
              <a:ext cx="943749" cy="1326319"/>
            </a:xfrm>
            <a:custGeom>
              <a:avLst/>
              <a:gdLst/>
              <a:ahLst/>
              <a:cxnLst/>
              <a:rect r="r" b="b" t="t" l="l"/>
              <a:pathLst>
                <a:path h="1326319" w="943749">
                  <a:moveTo>
                    <a:pt x="86422" y="0"/>
                  </a:moveTo>
                  <a:lnTo>
                    <a:pt x="857327" y="0"/>
                  </a:lnTo>
                  <a:cubicBezTo>
                    <a:pt x="905057" y="0"/>
                    <a:pt x="943749" y="38693"/>
                    <a:pt x="943749" y="86422"/>
                  </a:cubicBezTo>
                  <a:lnTo>
                    <a:pt x="943749" y="1239897"/>
                  </a:lnTo>
                  <a:cubicBezTo>
                    <a:pt x="943749" y="1287626"/>
                    <a:pt x="905057" y="1326319"/>
                    <a:pt x="857327" y="1326319"/>
                  </a:cubicBezTo>
                  <a:lnTo>
                    <a:pt x="86422" y="1326319"/>
                  </a:lnTo>
                  <a:cubicBezTo>
                    <a:pt x="38693" y="1326319"/>
                    <a:pt x="0" y="1287626"/>
                    <a:pt x="0" y="1239897"/>
                  </a:cubicBezTo>
                  <a:lnTo>
                    <a:pt x="0" y="86422"/>
                  </a:lnTo>
                  <a:cubicBezTo>
                    <a:pt x="0" y="38693"/>
                    <a:pt x="38693" y="0"/>
                    <a:pt x="86422" y="0"/>
                  </a:cubicBezTo>
                  <a:close/>
                </a:path>
              </a:pathLst>
            </a:custGeom>
            <a:solidFill>
              <a:srgbClr val="FBF5C8"/>
            </a:solidFill>
            <a:ln w="19050" cap="rnd">
              <a:solidFill>
                <a:srgbClr val="000000"/>
              </a:solidFill>
              <a:prstDash val="solid"/>
              <a:round/>
            </a:ln>
          </p:spPr>
        </p:sp>
        <p:sp>
          <p:nvSpPr>
            <p:cNvPr name="TextBox 10" id="10"/>
            <p:cNvSpPr txBox="true"/>
            <p:nvPr/>
          </p:nvSpPr>
          <p:spPr>
            <a:xfrm>
              <a:off x="0" y="28575"/>
              <a:ext cx="943749" cy="1297744"/>
            </a:xfrm>
            <a:prstGeom prst="rect">
              <a:avLst/>
            </a:prstGeom>
          </p:spPr>
          <p:txBody>
            <a:bodyPr anchor="ctr" rtlCol="false" tIns="50800" lIns="50800" bIns="50800" rIns="50800"/>
            <a:lstStyle/>
            <a:p>
              <a:pPr algn="ctr">
                <a:lnSpc>
                  <a:spcPts val="2694"/>
                </a:lnSpc>
              </a:pPr>
            </a:p>
          </p:txBody>
        </p:sp>
      </p:grpSp>
      <p:grpSp>
        <p:nvGrpSpPr>
          <p:cNvPr name="Group 11" id="11"/>
          <p:cNvGrpSpPr/>
          <p:nvPr/>
        </p:nvGrpSpPr>
        <p:grpSpPr>
          <a:xfrm rot="0">
            <a:off x="11535197" y="3898200"/>
            <a:ext cx="3583298" cy="5035867"/>
            <a:chOff x="0" y="0"/>
            <a:chExt cx="943749" cy="1326319"/>
          </a:xfrm>
        </p:grpSpPr>
        <p:sp>
          <p:nvSpPr>
            <p:cNvPr name="Freeform 12" id="12"/>
            <p:cNvSpPr/>
            <p:nvPr/>
          </p:nvSpPr>
          <p:spPr>
            <a:xfrm flipH="false" flipV="false" rot="0">
              <a:off x="0" y="0"/>
              <a:ext cx="943749" cy="1326319"/>
            </a:xfrm>
            <a:custGeom>
              <a:avLst/>
              <a:gdLst/>
              <a:ahLst/>
              <a:cxnLst/>
              <a:rect r="r" b="b" t="t" l="l"/>
              <a:pathLst>
                <a:path h="1326319" w="943749">
                  <a:moveTo>
                    <a:pt x="86422" y="0"/>
                  </a:moveTo>
                  <a:lnTo>
                    <a:pt x="857327" y="0"/>
                  </a:lnTo>
                  <a:cubicBezTo>
                    <a:pt x="905057" y="0"/>
                    <a:pt x="943749" y="38693"/>
                    <a:pt x="943749" y="86422"/>
                  </a:cubicBezTo>
                  <a:lnTo>
                    <a:pt x="943749" y="1239897"/>
                  </a:lnTo>
                  <a:cubicBezTo>
                    <a:pt x="943749" y="1287626"/>
                    <a:pt x="905057" y="1326319"/>
                    <a:pt x="857327" y="1326319"/>
                  </a:cubicBezTo>
                  <a:lnTo>
                    <a:pt x="86422" y="1326319"/>
                  </a:lnTo>
                  <a:cubicBezTo>
                    <a:pt x="38693" y="1326319"/>
                    <a:pt x="0" y="1287626"/>
                    <a:pt x="0" y="1239897"/>
                  </a:cubicBezTo>
                  <a:lnTo>
                    <a:pt x="0" y="86422"/>
                  </a:lnTo>
                  <a:cubicBezTo>
                    <a:pt x="0" y="38693"/>
                    <a:pt x="38693" y="0"/>
                    <a:pt x="86422" y="0"/>
                  </a:cubicBezTo>
                  <a:close/>
                </a:path>
              </a:pathLst>
            </a:custGeom>
            <a:solidFill>
              <a:srgbClr val="FBF5C8"/>
            </a:solidFill>
            <a:ln w="19050" cap="rnd">
              <a:solidFill>
                <a:srgbClr val="000000"/>
              </a:solidFill>
              <a:prstDash val="solid"/>
              <a:round/>
            </a:ln>
          </p:spPr>
        </p:sp>
        <p:sp>
          <p:nvSpPr>
            <p:cNvPr name="TextBox 13" id="13"/>
            <p:cNvSpPr txBox="true"/>
            <p:nvPr/>
          </p:nvSpPr>
          <p:spPr>
            <a:xfrm>
              <a:off x="0" y="28575"/>
              <a:ext cx="943749" cy="1297744"/>
            </a:xfrm>
            <a:prstGeom prst="rect">
              <a:avLst/>
            </a:prstGeom>
          </p:spPr>
          <p:txBody>
            <a:bodyPr anchor="ctr" rtlCol="false" tIns="50800" lIns="50800" bIns="50800" rIns="50800"/>
            <a:lstStyle/>
            <a:p>
              <a:pPr algn="ctr">
                <a:lnSpc>
                  <a:spcPts val="2694"/>
                </a:lnSpc>
              </a:pPr>
            </a:p>
          </p:txBody>
        </p:sp>
      </p:grpSp>
      <p:sp>
        <p:nvSpPr>
          <p:cNvPr name="Freeform 14" id="14"/>
          <p:cNvSpPr/>
          <p:nvPr/>
        </p:nvSpPr>
        <p:spPr>
          <a:xfrm flipH="false" flipV="false" rot="0">
            <a:off x="11556962" y="3917250"/>
            <a:ext cx="3537459" cy="3627784"/>
          </a:xfrm>
          <a:custGeom>
            <a:avLst/>
            <a:gdLst/>
            <a:ahLst/>
            <a:cxnLst/>
            <a:rect r="r" b="b" t="t" l="l"/>
            <a:pathLst>
              <a:path h="3627784" w="3537459">
                <a:moveTo>
                  <a:pt x="0" y="0"/>
                </a:moveTo>
                <a:lnTo>
                  <a:pt x="3537459" y="0"/>
                </a:lnTo>
                <a:lnTo>
                  <a:pt x="3537459" y="3627784"/>
                </a:lnTo>
                <a:lnTo>
                  <a:pt x="0" y="3627784"/>
                </a:lnTo>
                <a:lnTo>
                  <a:pt x="0" y="0"/>
                </a:lnTo>
                <a:close/>
              </a:path>
            </a:pathLst>
          </a:custGeom>
          <a:blipFill>
            <a:blip r:embed="rId2"/>
            <a:stretch>
              <a:fillRect l="0" t="0" r="0" b="-15739"/>
            </a:stretch>
          </a:blipFill>
        </p:spPr>
      </p:sp>
      <p:sp>
        <p:nvSpPr>
          <p:cNvPr name="Freeform 15" id="15"/>
          <p:cNvSpPr/>
          <p:nvPr/>
        </p:nvSpPr>
        <p:spPr>
          <a:xfrm flipH="false" flipV="false" rot="0">
            <a:off x="7390451" y="3945825"/>
            <a:ext cx="3488996" cy="3599209"/>
          </a:xfrm>
          <a:custGeom>
            <a:avLst/>
            <a:gdLst/>
            <a:ahLst/>
            <a:cxnLst/>
            <a:rect r="r" b="b" t="t" l="l"/>
            <a:pathLst>
              <a:path h="3599209" w="3488996">
                <a:moveTo>
                  <a:pt x="0" y="0"/>
                </a:moveTo>
                <a:lnTo>
                  <a:pt x="3488996" y="0"/>
                </a:lnTo>
                <a:lnTo>
                  <a:pt x="3488996" y="3599209"/>
                </a:lnTo>
                <a:lnTo>
                  <a:pt x="0" y="3599209"/>
                </a:lnTo>
                <a:lnTo>
                  <a:pt x="0" y="0"/>
                </a:lnTo>
                <a:close/>
              </a:path>
            </a:pathLst>
          </a:custGeom>
          <a:blipFill>
            <a:blip r:embed="rId3"/>
            <a:stretch>
              <a:fillRect l="-1810" t="-1526" r="-2923" b="0"/>
            </a:stretch>
          </a:blipFill>
        </p:spPr>
      </p:sp>
      <p:sp>
        <p:nvSpPr>
          <p:cNvPr name="TextBox 16" id="16"/>
          <p:cNvSpPr txBox="true"/>
          <p:nvPr/>
        </p:nvSpPr>
        <p:spPr>
          <a:xfrm rot="0">
            <a:off x="3324626" y="1556269"/>
            <a:ext cx="11638748" cy="1047750"/>
          </a:xfrm>
          <a:prstGeom prst="rect">
            <a:avLst/>
          </a:prstGeom>
        </p:spPr>
        <p:txBody>
          <a:bodyPr anchor="t" rtlCol="false" tIns="0" lIns="0" bIns="0" rIns="0">
            <a:spAutoFit/>
          </a:bodyPr>
          <a:lstStyle/>
          <a:p>
            <a:pPr algn="ctr">
              <a:lnSpc>
                <a:spcPts val="8399"/>
              </a:lnSpc>
            </a:pPr>
            <a:r>
              <a:rPr lang="en-US" b="true" sz="6999">
                <a:solidFill>
                  <a:srgbClr val="000000"/>
                </a:solidFill>
                <a:latin typeface="Roca One Heavy"/>
                <a:ea typeface="Roca One Heavy"/>
                <a:cs typeface="Roca One Heavy"/>
                <a:sym typeface="Roca One Heavy"/>
              </a:rPr>
              <a:t>Main Figures of the War</a:t>
            </a:r>
          </a:p>
        </p:txBody>
      </p:sp>
      <p:sp>
        <p:nvSpPr>
          <p:cNvPr name="TextBox 17" id="17"/>
          <p:cNvSpPr txBox="true"/>
          <p:nvPr/>
        </p:nvSpPr>
        <p:spPr>
          <a:xfrm rot="0">
            <a:off x="3497175" y="7726442"/>
            <a:ext cx="2931236" cy="779145"/>
          </a:xfrm>
          <a:prstGeom prst="rect">
            <a:avLst/>
          </a:prstGeom>
        </p:spPr>
        <p:txBody>
          <a:bodyPr anchor="t" rtlCol="false" tIns="0" lIns="0" bIns="0" rIns="0">
            <a:spAutoFit/>
          </a:bodyPr>
          <a:lstStyle/>
          <a:p>
            <a:pPr algn="ctr">
              <a:lnSpc>
                <a:spcPts val="3120"/>
              </a:lnSpc>
            </a:pPr>
            <a:r>
              <a:rPr lang="en-US" b="true" sz="2400">
                <a:solidFill>
                  <a:srgbClr val="000000"/>
                </a:solidFill>
                <a:latin typeface="Now Bold"/>
                <a:ea typeface="Now Bold"/>
                <a:cs typeface="Now Bold"/>
                <a:sym typeface="Now Bold"/>
              </a:rPr>
              <a:t>TAIRA NO KIYOMORI</a:t>
            </a:r>
          </a:p>
        </p:txBody>
      </p:sp>
      <p:sp>
        <p:nvSpPr>
          <p:cNvPr name="TextBox 18" id="18"/>
          <p:cNvSpPr txBox="true"/>
          <p:nvPr/>
        </p:nvSpPr>
        <p:spPr>
          <a:xfrm rot="0">
            <a:off x="7730406" y="7726442"/>
            <a:ext cx="2827187" cy="779145"/>
          </a:xfrm>
          <a:prstGeom prst="rect">
            <a:avLst/>
          </a:prstGeom>
        </p:spPr>
        <p:txBody>
          <a:bodyPr anchor="t" rtlCol="false" tIns="0" lIns="0" bIns="0" rIns="0">
            <a:spAutoFit/>
          </a:bodyPr>
          <a:lstStyle/>
          <a:p>
            <a:pPr algn="ctr">
              <a:lnSpc>
                <a:spcPts val="3120"/>
              </a:lnSpc>
            </a:pPr>
            <a:r>
              <a:rPr lang="en-US" b="true" sz="2400">
                <a:solidFill>
                  <a:srgbClr val="000000"/>
                </a:solidFill>
                <a:latin typeface="Now Bold"/>
                <a:ea typeface="Now Bold"/>
                <a:cs typeface="Now Bold"/>
                <a:sym typeface="Now Bold"/>
              </a:rPr>
              <a:t>TAIRA NO TOMOMORI</a:t>
            </a:r>
          </a:p>
        </p:txBody>
      </p:sp>
      <p:sp>
        <p:nvSpPr>
          <p:cNvPr name="TextBox 19" id="19"/>
          <p:cNvSpPr txBox="true"/>
          <p:nvPr/>
        </p:nvSpPr>
        <p:spPr>
          <a:xfrm rot="0">
            <a:off x="7730406" y="8535131"/>
            <a:ext cx="2827187" cy="261611"/>
          </a:xfrm>
          <a:prstGeom prst="rect">
            <a:avLst/>
          </a:prstGeom>
        </p:spPr>
        <p:txBody>
          <a:bodyPr anchor="t" rtlCol="false" tIns="0" lIns="0" bIns="0" rIns="0">
            <a:spAutoFit/>
          </a:bodyPr>
          <a:lstStyle/>
          <a:p>
            <a:pPr algn="ctr">
              <a:lnSpc>
                <a:spcPts val="2034"/>
              </a:lnSpc>
              <a:spcBef>
                <a:spcPct val="0"/>
              </a:spcBef>
            </a:pPr>
            <a:r>
              <a:rPr lang="en-US" sz="1849">
                <a:solidFill>
                  <a:srgbClr val="000000"/>
                </a:solidFill>
                <a:latin typeface="Now"/>
                <a:ea typeface="Now"/>
                <a:cs typeface="Now"/>
                <a:sym typeface="Now"/>
              </a:rPr>
              <a:t>(1152–1185)</a:t>
            </a:r>
          </a:p>
        </p:txBody>
      </p:sp>
      <p:sp>
        <p:nvSpPr>
          <p:cNvPr name="TextBox 20" id="20"/>
          <p:cNvSpPr txBox="true"/>
          <p:nvPr/>
        </p:nvSpPr>
        <p:spPr>
          <a:xfrm rot="0">
            <a:off x="3497175" y="8524636"/>
            <a:ext cx="2827187" cy="261611"/>
          </a:xfrm>
          <a:prstGeom prst="rect">
            <a:avLst/>
          </a:prstGeom>
        </p:spPr>
        <p:txBody>
          <a:bodyPr anchor="t" rtlCol="false" tIns="0" lIns="0" bIns="0" rIns="0">
            <a:spAutoFit/>
          </a:bodyPr>
          <a:lstStyle/>
          <a:p>
            <a:pPr algn="ctr">
              <a:lnSpc>
                <a:spcPts val="2034"/>
              </a:lnSpc>
              <a:spcBef>
                <a:spcPct val="0"/>
              </a:spcBef>
            </a:pPr>
            <a:r>
              <a:rPr lang="en-US" sz="1849">
                <a:solidFill>
                  <a:srgbClr val="000000"/>
                </a:solidFill>
                <a:latin typeface="Now"/>
                <a:ea typeface="Now"/>
                <a:cs typeface="Now"/>
                <a:sym typeface="Now"/>
              </a:rPr>
              <a:t>(1118–1181)</a:t>
            </a:r>
          </a:p>
        </p:txBody>
      </p:sp>
      <p:sp>
        <p:nvSpPr>
          <p:cNvPr name="TextBox 21" id="21"/>
          <p:cNvSpPr txBox="true"/>
          <p:nvPr/>
        </p:nvSpPr>
        <p:spPr>
          <a:xfrm rot="0">
            <a:off x="11964349" y="7914560"/>
            <a:ext cx="2827187" cy="498793"/>
          </a:xfrm>
          <a:prstGeom prst="rect">
            <a:avLst/>
          </a:prstGeom>
        </p:spPr>
        <p:txBody>
          <a:bodyPr anchor="t" rtlCol="false" tIns="0" lIns="0" bIns="0" rIns="0">
            <a:spAutoFit/>
          </a:bodyPr>
          <a:lstStyle/>
          <a:p>
            <a:pPr algn="ctr">
              <a:lnSpc>
                <a:spcPts val="4029"/>
              </a:lnSpc>
            </a:pPr>
            <a:r>
              <a:rPr lang="en-US" b="true" sz="3099">
                <a:solidFill>
                  <a:srgbClr val="000000"/>
                </a:solidFill>
                <a:latin typeface="Now Bold"/>
                <a:ea typeface="Now Bold"/>
                <a:cs typeface="Now Bold"/>
                <a:sym typeface="Now Bold"/>
              </a:rPr>
              <a:t>BENKEI</a:t>
            </a:r>
          </a:p>
        </p:txBody>
      </p:sp>
      <p:sp>
        <p:nvSpPr>
          <p:cNvPr name="TextBox 22" id="22"/>
          <p:cNvSpPr txBox="true"/>
          <p:nvPr/>
        </p:nvSpPr>
        <p:spPr>
          <a:xfrm rot="0">
            <a:off x="11964349" y="8515111"/>
            <a:ext cx="2827187" cy="261611"/>
          </a:xfrm>
          <a:prstGeom prst="rect">
            <a:avLst/>
          </a:prstGeom>
        </p:spPr>
        <p:txBody>
          <a:bodyPr anchor="t" rtlCol="false" tIns="0" lIns="0" bIns="0" rIns="0">
            <a:spAutoFit/>
          </a:bodyPr>
          <a:lstStyle/>
          <a:p>
            <a:pPr algn="ctr">
              <a:lnSpc>
                <a:spcPts val="2034"/>
              </a:lnSpc>
              <a:spcBef>
                <a:spcPct val="0"/>
              </a:spcBef>
            </a:pPr>
            <a:r>
              <a:rPr lang="en-US" sz="1849">
                <a:solidFill>
                  <a:srgbClr val="000000"/>
                </a:solidFill>
                <a:latin typeface="Now"/>
                <a:ea typeface="Now"/>
                <a:cs typeface="Now"/>
                <a:sym typeface="Now"/>
              </a:rPr>
              <a:t>(?-1189)</a:t>
            </a:r>
          </a:p>
        </p:txBody>
      </p:sp>
      <p:sp>
        <p:nvSpPr>
          <p:cNvPr name="Freeform 23" id="23"/>
          <p:cNvSpPr/>
          <p:nvPr/>
        </p:nvSpPr>
        <p:spPr>
          <a:xfrm flipH="false" flipV="false" rot="0">
            <a:off x="3182348" y="3926775"/>
            <a:ext cx="3572094" cy="3618259"/>
          </a:xfrm>
          <a:custGeom>
            <a:avLst/>
            <a:gdLst/>
            <a:ahLst/>
            <a:cxnLst/>
            <a:rect r="r" b="b" t="t" l="l"/>
            <a:pathLst>
              <a:path h="3618259" w="3572094">
                <a:moveTo>
                  <a:pt x="0" y="0"/>
                </a:moveTo>
                <a:lnTo>
                  <a:pt x="3572094" y="0"/>
                </a:lnTo>
                <a:lnTo>
                  <a:pt x="3572094" y="3618259"/>
                </a:lnTo>
                <a:lnTo>
                  <a:pt x="0" y="3618259"/>
                </a:lnTo>
                <a:lnTo>
                  <a:pt x="0" y="0"/>
                </a:lnTo>
                <a:close/>
              </a:path>
            </a:pathLst>
          </a:custGeom>
          <a:blipFill>
            <a:blip r:embed="rId4"/>
            <a:stretch>
              <a:fillRect l="0" t="-1126" r="0" b="-11121"/>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99F80"/>
        </a:solidFill>
      </p:bgPr>
    </p:bg>
    <p:spTree>
      <p:nvGrpSpPr>
        <p:cNvPr id="1" name=""/>
        <p:cNvGrpSpPr/>
        <p:nvPr/>
      </p:nvGrpSpPr>
      <p:grpSpPr>
        <a:xfrm>
          <a:off x="0" y="0"/>
          <a:ext cx="0" cy="0"/>
          <a:chOff x="0" y="0"/>
          <a:chExt cx="0" cy="0"/>
        </a:xfrm>
      </p:grpSpPr>
      <p:sp>
        <p:nvSpPr>
          <p:cNvPr name="Freeform 2" id="2"/>
          <p:cNvSpPr/>
          <p:nvPr/>
        </p:nvSpPr>
        <p:spPr>
          <a:xfrm flipH="false" flipV="false" rot="-419552">
            <a:off x="-1158651" y="8650513"/>
            <a:ext cx="2223473" cy="2792033"/>
          </a:xfrm>
          <a:custGeom>
            <a:avLst/>
            <a:gdLst/>
            <a:ahLst/>
            <a:cxnLst/>
            <a:rect r="r" b="b" t="t" l="l"/>
            <a:pathLst>
              <a:path h="2792033" w="2223473">
                <a:moveTo>
                  <a:pt x="0" y="0"/>
                </a:moveTo>
                <a:lnTo>
                  <a:pt x="2223473" y="0"/>
                </a:lnTo>
                <a:lnTo>
                  <a:pt x="2223473" y="2792033"/>
                </a:lnTo>
                <a:lnTo>
                  <a:pt x="0" y="27920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55517" y="7813022"/>
            <a:ext cx="3311034" cy="3311034"/>
          </a:xfrm>
          <a:custGeom>
            <a:avLst/>
            <a:gdLst/>
            <a:ahLst/>
            <a:cxnLst/>
            <a:rect r="r" b="b" t="t" l="l"/>
            <a:pathLst>
              <a:path h="3311034" w="3311034">
                <a:moveTo>
                  <a:pt x="0" y="0"/>
                </a:moveTo>
                <a:lnTo>
                  <a:pt x="3311034" y="0"/>
                </a:lnTo>
                <a:lnTo>
                  <a:pt x="3311034" y="3311034"/>
                </a:lnTo>
                <a:lnTo>
                  <a:pt x="0" y="33110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3625463" y="4226745"/>
            <a:ext cx="3561854" cy="4745846"/>
            <a:chOff x="0" y="0"/>
            <a:chExt cx="6686423" cy="8909050"/>
          </a:xfrm>
        </p:grpSpPr>
        <p:sp>
          <p:nvSpPr>
            <p:cNvPr name="Freeform 5" id="5"/>
            <p:cNvSpPr/>
            <p:nvPr/>
          </p:nvSpPr>
          <p:spPr>
            <a:xfrm flipH="false" flipV="false" rot="0">
              <a:off x="9525" y="9525"/>
              <a:ext cx="6667373" cy="8890000"/>
            </a:xfrm>
            <a:custGeom>
              <a:avLst/>
              <a:gdLst/>
              <a:ahLst/>
              <a:cxnLst/>
              <a:rect r="r" b="b" t="t" l="l"/>
              <a:pathLst>
                <a:path h="8890000" w="6667373">
                  <a:moveTo>
                    <a:pt x="0" y="0"/>
                  </a:moveTo>
                  <a:lnTo>
                    <a:pt x="6667373" y="0"/>
                  </a:lnTo>
                  <a:lnTo>
                    <a:pt x="6667373" y="8890000"/>
                  </a:lnTo>
                  <a:lnTo>
                    <a:pt x="0" y="8890000"/>
                  </a:lnTo>
                  <a:close/>
                </a:path>
              </a:pathLst>
            </a:custGeom>
            <a:solidFill>
              <a:srgbClr val="E0CC67"/>
            </a:solidFill>
          </p:spPr>
        </p:sp>
        <p:sp>
          <p:nvSpPr>
            <p:cNvPr name="Freeform 6" id="6"/>
            <p:cNvSpPr/>
            <p:nvPr/>
          </p:nvSpPr>
          <p:spPr>
            <a:xfrm flipH="false" flipV="false" rot="0">
              <a:off x="226314" y="367665"/>
              <a:ext cx="6233795" cy="8173593"/>
            </a:xfrm>
            <a:custGeom>
              <a:avLst/>
              <a:gdLst/>
              <a:ahLst/>
              <a:cxnLst/>
              <a:rect r="r" b="b" t="t" l="l"/>
              <a:pathLst>
                <a:path h="8173593" w="6233795">
                  <a:moveTo>
                    <a:pt x="0" y="0"/>
                  </a:moveTo>
                  <a:lnTo>
                    <a:pt x="6233795" y="0"/>
                  </a:lnTo>
                  <a:lnTo>
                    <a:pt x="6233795" y="8173593"/>
                  </a:lnTo>
                  <a:lnTo>
                    <a:pt x="0" y="8173593"/>
                  </a:lnTo>
                  <a:close/>
                </a:path>
              </a:pathLst>
            </a:custGeom>
            <a:blipFill>
              <a:blip r:embed="rId6"/>
              <a:stretch>
                <a:fillRect l="-48770" t="0" r="-48770" b="0"/>
              </a:stretch>
            </a:blipFill>
          </p:spPr>
        </p:sp>
        <p:sp>
          <p:nvSpPr>
            <p:cNvPr name="Freeform 7" id="7"/>
            <p:cNvSpPr/>
            <p:nvPr/>
          </p:nvSpPr>
          <p:spPr>
            <a:xfrm flipH="false" flipV="false" rot="0">
              <a:off x="0" y="0"/>
              <a:ext cx="6686423" cy="8909050"/>
            </a:xfrm>
            <a:custGeom>
              <a:avLst/>
              <a:gdLst/>
              <a:ahLst/>
              <a:cxnLst/>
              <a:rect r="r" b="b" t="t" l="l"/>
              <a:pathLst>
                <a:path h="8909050" w="6686423">
                  <a:moveTo>
                    <a:pt x="6686423" y="8909050"/>
                  </a:moveTo>
                  <a:lnTo>
                    <a:pt x="0" y="8909050"/>
                  </a:lnTo>
                  <a:lnTo>
                    <a:pt x="0" y="0"/>
                  </a:lnTo>
                  <a:lnTo>
                    <a:pt x="6686423" y="0"/>
                  </a:lnTo>
                  <a:lnTo>
                    <a:pt x="6686423" y="8909050"/>
                  </a:lnTo>
                  <a:close/>
                  <a:moveTo>
                    <a:pt x="19050" y="8890000"/>
                  </a:moveTo>
                  <a:lnTo>
                    <a:pt x="6667373" y="8890000"/>
                  </a:lnTo>
                  <a:lnTo>
                    <a:pt x="6667373" y="19050"/>
                  </a:lnTo>
                  <a:lnTo>
                    <a:pt x="19050" y="19050"/>
                  </a:lnTo>
                  <a:lnTo>
                    <a:pt x="19050" y="8890000"/>
                  </a:lnTo>
                  <a:close/>
                  <a:moveTo>
                    <a:pt x="6469634" y="8550783"/>
                  </a:moveTo>
                  <a:lnTo>
                    <a:pt x="216789" y="8550783"/>
                  </a:lnTo>
                  <a:lnTo>
                    <a:pt x="216789" y="358140"/>
                  </a:lnTo>
                  <a:lnTo>
                    <a:pt x="6469634" y="358140"/>
                  </a:lnTo>
                  <a:lnTo>
                    <a:pt x="6469634" y="8550783"/>
                  </a:lnTo>
                  <a:close/>
                  <a:moveTo>
                    <a:pt x="235839" y="8531733"/>
                  </a:moveTo>
                  <a:lnTo>
                    <a:pt x="6450584" y="8531733"/>
                  </a:lnTo>
                  <a:lnTo>
                    <a:pt x="6450584" y="377190"/>
                  </a:lnTo>
                  <a:lnTo>
                    <a:pt x="235839" y="377190"/>
                  </a:lnTo>
                  <a:lnTo>
                    <a:pt x="235839" y="8531733"/>
                  </a:lnTo>
                  <a:close/>
                </a:path>
              </a:pathLst>
            </a:custGeom>
            <a:solidFill>
              <a:srgbClr val="000000"/>
            </a:solidFill>
          </p:spPr>
        </p:sp>
      </p:grpSp>
      <p:sp>
        <p:nvSpPr>
          <p:cNvPr name="Freeform 8" id="8"/>
          <p:cNvSpPr/>
          <p:nvPr/>
        </p:nvSpPr>
        <p:spPr>
          <a:xfrm flipH="false" flipV="false" rot="2044735">
            <a:off x="3079169" y="8509674"/>
            <a:ext cx="1450320" cy="374446"/>
          </a:xfrm>
          <a:custGeom>
            <a:avLst/>
            <a:gdLst/>
            <a:ahLst/>
            <a:cxnLst/>
            <a:rect r="r" b="b" t="t" l="l"/>
            <a:pathLst>
              <a:path h="374446" w="1450320">
                <a:moveTo>
                  <a:pt x="0" y="0"/>
                </a:moveTo>
                <a:lnTo>
                  <a:pt x="1450321" y="0"/>
                </a:lnTo>
                <a:lnTo>
                  <a:pt x="1450321" y="374446"/>
                </a:lnTo>
                <a:lnTo>
                  <a:pt x="0" y="3744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9" id="9"/>
          <p:cNvSpPr/>
          <p:nvPr/>
        </p:nvSpPr>
        <p:spPr>
          <a:xfrm flipV="true">
            <a:off x="0" y="2417885"/>
            <a:ext cx="18852487" cy="0"/>
          </a:xfrm>
          <a:prstGeom prst="line">
            <a:avLst/>
          </a:prstGeom>
          <a:ln cap="flat" w="133350">
            <a:solidFill>
              <a:srgbClr val="000000"/>
            </a:solidFill>
            <a:prstDash val="solid"/>
            <a:headEnd type="none" len="sm" w="sm"/>
            <a:tailEnd type="arrow" len="sm" w="med"/>
          </a:ln>
        </p:spPr>
      </p:sp>
      <p:sp>
        <p:nvSpPr>
          <p:cNvPr name="AutoShape 10" id="10"/>
          <p:cNvSpPr/>
          <p:nvPr/>
        </p:nvSpPr>
        <p:spPr>
          <a:xfrm flipV="true">
            <a:off x="1245554" y="2082502"/>
            <a:ext cx="0" cy="1614263"/>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1949211" y="2826815"/>
            <a:ext cx="1442368" cy="86994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ea typeface="Canva Sans"/>
                <a:cs typeface="Canva Sans"/>
                <a:sym typeface="Canva Sans"/>
              </a:rPr>
              <a:t>Heiji</a:t>
            </a:r>
          </a:p>
          <a:p>
            <a:pPr algn="ctr">
              <a:lnSpc>
                <a:spcPts val="3500"/>
              </a:lnSpc>
            </a:pPr>
            <a:r>
              <a:rPr lang="en-US" sz="2500">
                <a:solidFill>
                  <a:srgbClr val="000000"/>
                </a:solidFill>
                <a:latin typeface="Canva Sans"/>
                <a:ea typeface="Canva Sans"/>
                <a:cs typeface="Canva Sans"/>
                <a:sym typeface="Canva Sans"/>
              </a:rPr>
              <a:t>Rebellion</a:t>
            </a:r>
          </a:p>
        </p:txBody>
      </p:sp>
      <p:sp>
        <p:nvSpPr>
          <p:cNvPr name="TextBox 12" id="12"/>
          <p:cNvSpPr txBox="true"/>
          <p:nvPr/>
        </p:nvSpPr>
        <p:spPr>
          <a:xfrm rot="0">
            <a:off x="503798" y="3861426"/>
            <a:ext cx="1445412" cy="934377"/>
          </a:xfrm>
          <a:prstGeom prst="rect">
            <a:avLst/>
          </a:prstGeom>
        </p:spPr>
        <p:txBody>
          <a:bodyPr anchor="t" rtlCol="false" tIns="0" lIns="0" bIns="0" rIns="0">
            <a:spAutoFit/>
          </a:bodyPr>
          <a:lstStyle/>
          <a:p>
            <a:pPr algn="ctr">
              <a:lnSpc>
                <a:spcPts val="3748"/>
              </a:lnSpc>
            </a:pPr>
            <a:r>
              <a:rPr lang="en-US" sz="2677">
                <a:solidFill>
                  <a:srgbClr val="000000"/>
                </a:solidFill>
                <a:latin typeface="Canva Sans"/>
                <a:ea typeface="Canva Sans"/>
                <a:cs typeface="Canva Sans"/>
                <a:sym typeface="Canva Sans"/>
              </a:rPr>
              <a:t>Hōgen</a:t>
            </a:r>
          </a:p>
          <a:p>
            <a:pPr algn="ctr">
              <a:lnSpc>
                <a:spcPts val="3748"/>
              </a:lnSpc>
            </a:pPr>
            <a:r>
              <a:rPr lang="en-US" sz="2677">
                <a:solidFill>
                  <a:srgbClr val="000000"/>
                </a:solidFill>
                <a:latin typeface="Canva Sans"/>
                <a:ea typeface="Canva Sans"/>
                <a:cs typeface="Canva Sans"/>
                <a:sym typeface="Canva Sans"/>
              </a:rPr>
              <a:t>Rebelion</a:t>
            </a:r>
          </a:p>
        </p:txBody>
      </p:sp>
      <p:sp>
        <p:nvSpPr>
          <p:cNvPr name="AutoShape 13" id="13"/>
          <p:cNvSpPr/>
          <p:nvPr/>
        </p:nvSpPr>
        <p:spPr>
          <a:xfrm flipV="true">
            <a:off x="2670394" y="2082502"/>
            <a:ext cx="0" cy="737036"/>
          </a:xfrm>
          <a:prstGeom prst="line">
            <a:avLst/>
          </a:prstGeom>
          <a:ln cap="flat" w="38100">
            <a:solidFill>
              <a:srgbClr val="000000"/>
            </a:solidFill>
            <a:prstDash val="solid"/>
            <a:headEnd type="none" len="sm" w="sm"/>
            <a:tailEnd type="none" len="sm" w="sm"/>
          </a:ln>
        </p:spPr>
      </p:sp>
      <p:sp>
        <p:nvSpPr>
          <p:cNvPr name="TextBox 14" id="14"/>
          <p:cNvSpPr txBox="true"/>
          <p:nvPr/>
        </p:nvSpPr>
        <p:spPr>
          <a:xfrm rot="0">
            <a:off x="836947" y="1521161"/>
            <a:ext cx="817215" cy="481330"/>
          </a:xfrm>
          <a:prstGeom prst="rect">
            <a:avLst/>
          </a:prstGeom>
        </p:spPr>
        <p:txBody>
          <a:bodyPr anchor="t" rtlCol="false" tIns="0" lIns="0" bIns="0" rIns="0">
            <a:spAutoFit/>
          </a:bodyPr>
          <a:lstStyle/>
          <a:p>
            <a:pPr algn="ctr">
              <a:lnSpc>
                <a:spcPts val="3920"/>
              </a:lnSpc>
            </a:pPr>
            <a:r>
              <a:rPr lang="en-US" sz="2800">
                <a:solidFill>
                  <a:srgbClr val="000000"/>
                </a:solidFill>
                <a:latin typeface="Canva Sans"/>
                <a:ea typeface="Canva Sans"/>
                <a:cs typeface="Canva Sans"/>
                <a:sym typeface="Canva Sans"/>
              </a:rPr>
              <a:t>1156</a:t>
            </a:r>
          </a:p>
        </p:txBody>
      </p:sp>
      <p:sp>
        <p:nvSpPr>
          <p:cNvPr name="TextBox 15" id="15"/>
          <p:cNvSpPr txBox="true"/>
          <p:nvPr/>
        </p:nvSpPr>
        <p:spPr>
          <a:xfrm rot="0">
            <a:off x="2241993" y="1521161"/>
            <a:ext cx="856804" cy="481330"/>
          </a:xfrm>
          <a:prstGeom prst="rect">
            <a:avLst/>
          </a:prstGeom>
        </p:spPr>
        <p:txBody>
          <a:bodyPr anchor="t" rtlCol="false" tIns="0" lIns="0" bIns="0" rIns="0">
            <a:spAutoFit/>
          </a:bodyPr>
          <a:lstStyle/>
          <a:p>
            <a:pPr algn="ctr">
              <a:lnSpc>
                <a:spcPts val="3920"/>
              </a:lnSpc>
            </a:pPr>
            <a:r>
              <a:rPr lang="en-US" sz="2800">
                <a:solidFill>
                  <a:srgbClr val="000000"/>
                </a:solidFill>
                <a:latin typeface="Canva Sans"/>
                <a:ea typeface="Canva Sans"/>
                <a:cs typeface="Canva Sans"/>
                <a:sym typeface="Canva Sans"/>
              </a:rPr>
              <a:t>1160</a:t>
            </a:r>
          </a:p>
        </p:txBody>
      </p:sp>
      <p:sp>
        <p:nvSpPr>
          <p:cNvPr name="AutoShape 16" id="16"/>
          <p:cNvSpPr/>
          <p:nvPr/>
        </p:nvSpPr>
        <p:spPr>
          <a:xfrm flipV="true">
            <a:off x="5387339" y="2082502"/>
            <a:ext cx="0" cy="2144244"/>
          </a:xfrm>
          <a:prstGeom prst="line">
            <a:avLst/>
          </a:prstGeom>
          <a:ln cap="flat" w="38100">
            <a:solidFill>
              <a:srgbClr val="000000"/>
            </a:solidFill>
            <a:prstDash val="solid"/>
            <a:headEnd type="none" len="sm" w="sm"/>
            <a:tailEnd type="none" len="sm" w="sm"/>
          </a:ln>
        </p:spPr>
      </p:sp>
      <p:sp>
        <p:nvSpPr>
          <p:cNvPr name="TextBox 17" id="17"/>
          <p:cNvSpPr txBox="true"/>
          <p:nvPr/>
        </p:nvSpPr>
        <p:spPr>
          <a:xfrm rot="0">
            <a:off x="4315777" y="1521161"/>
            <a:ext cx="2143125"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(June 1180)</a:t>
            </a:r>
          </a:p>
        </p:txBody>
      </p:sp>
      <p:sp>
        <p:nvSpPr>
          <p:cNvPr name="TextBox 18" id="18"/>
          <p:cNvSpPr txBox="true"/>
          <p:nvPr/>
        </p:nvSpPr>
        <p:spPr>
          <a:xfrm rot="0">
            <a:off x="7709496" y="4295059"/>
            <a:ext cx="6201625" cy="906237"/>
          </a:xfrm>
          <a:prstGeom prst="rect">
            <a:avLst/>
          </a:prstGeom>
        </p:spPr>
        <p:txBody>
          <a:bodyPr anchor="t" rtlCol="false" tIns="0" lIns="0" bIns="0" rIns="0">
            <a:spAutoFit/>
          </a:bodyPr>
          <a:lstStyle/>
          <a:p>
            <a:pPr algn="ctr">
              <a:lnSpc>
                <a:spcPts val="7487"/>
              </a:lnSpc>
            </a:pPr>
            <a:r>
              <a:rPr lang="en-US" sz="5348" b="true">
                <a:solidFill>
                  <a:srgbClr val="000000"/>
                </a:solidFill>
                <a:latin typeface="Canva Sans Bold"/>
                <a:ea typeface="Canva Sans Bold"/>
                <a:cs typeface="Canva Sans Bold"/>
                <a:sym typeface="Canva Sans Bold"/>
              </a:rPr>
              <a:t>Battle of Uji (1180)</a:t>
            </a:r>
          </a:p>
        </p:txBody>
      </p:sp>
      <p:sp>
        <p:nvSpPr>
          <p:cNvPr name="TextBox 19" id="19"/>
          <p:cNvSpPr txBox="true"/>
          <p:nvPr/>
        </p:nvSpPr>
        <p:spPr>
          <a:xfrm rot="0">
            <a:off x="7698870" y="5370217"/>
            <a:ext cx="9560430" cy="3563876"/>
          </a:xfrm>
          <a:prstGeom prst="rect">
            <a:avLst/>
          </a:prstGeom>
        </p:spPr>
        <p:txBody>
          <a:bodyPr anchor="t" rtlCol="false" tIns="0" lIns="0" bIns="0" rIns="0">
            <a:spAutoFit/>
          </a:bodyPr>
          <a:lstStyle/>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First</a:t>
            </a:r>
            <a:r>
              <a:rPr lang="en-US" b="true" sz="2564">
                <a:solidFill>
                  <a:srgbClr val="000000"/>
                </a:solidFill>
                <a:latin typeface="Canva Sans Bold"/>
                <a:ea typeface="Canva Sans Bold"/>
                <a:cs typeface="Canva Sans Bold"/>
                <a:sym typeface="Canva Sans Bold"/>
              </a:rPr>
              <a:t> major battle of the Genpei War.</a:t>
            </a:r>
          </a:p>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First recorded instance of samurai seppuku as a way to preserve honor.</a:t>
            </a:r>
          </a:p>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Famous for warrior monks defending a bridge, a rare sight in war history.</a:t>
            </a:r>
          </a:p>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Set the tone for the Minamoto-Taira conflict—ruthless, tactical, and filled with legendary heroism</a:t>
            </a:r>
          </a:p>
          <a:p>
            <a:pPr algn="l">
              <a:lnSpc>
                <a:spcPts val="3590"/>
              </a:lnSpc>
            </a:pPr>
          </a:p>
        </p:txBody>
      </p:sp>
    </p:spTree>
  </p:cSld>
  <p:clrMapOvr>
    <a:masterClrMapping/>
  </p:clrMapOvr>
  <p:transition spd="slow">
    <p:wipe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699F80"/>
        </a:solidFill>
      </p:bgPr>
    </p:bg>
    <p:spTree>
      <p:nvGrpSpPr>
        <p:cNvPr id="1" name=""/>
        <p:cNvGrpSpPr/>
        <p:nvPr/>
      </p:nvGrpSpPr>
      <p:grpSpPr>
        <a:xfrm>
          <a:off x="0" y="0"/>
          <a:ext cx="0" cy="0"/>
          <a:chOff x="0" y="0"/>
          <a:chExt cx="0" cy="0"/>
        </a:xfrm>
      </p:grpSpPr>
      <p:sp>
        <p:nvSpPr>
          <p:cNvPr name="Freeform 2" id="2"/>
          <p:cNvSpPr/>
          <p:nvPr/>
        </p:nvSpPr>
        <p:spPr>
          <a:xfrm flipH="false" flipV="false" rot="-419552">
            <a:off x="2035811" y="5542801"/>
            <a:ext cx="2223473" cy="2792033"/>
          </a:xfrm>
          <a:custGeom>
            <a:avLst/>
            <a:gdLst/>
            <a:ahLst/>
            <a:cxnLst/>
            <a:rect r="r" b="b" t="t" l="l"/>
            <a:pathLst>
              <a:path h="2792033" w="2223473">
                <a:moveTo>
                  <a:pt x="0" y="0"/>
                </a:moveTo>
                <a:lnTo>
                  <a:pt x="2223473" y="0"/>
                </a:lnTo>
                <a:lnTo>
                  <a:pt x="2223473" y="2792033"/>
                </a:lnTo>
                <a:lnTo>
                  <a:pt x="0" y="27920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22103">
            <a:off x="16632483" y="-1718940"/>
            <a:ext cx="3311034" cy="3311034"/>
          </a:xfrm>
          <a:custGeom>
            <a:avLst/>
            <a:gdLst/>
            <a:ahLst/>
            <a:cxnLst/>
            <a:rect r="r" b="b" t="t" l="l"/>
            <a:pathLst>
              <a:path h="3311034" w="3311034">
                <a:moveTo>
                  <a:pt x="0" y="0"/>
                </a:moveTo>
                <a:lnTo>
                  <a:pt x="3311034" y="0"/>
                </a:lnTo>
                <a:lnTo>
                  <a:pt x="3311034" y="3311034"/>
                </a:lnTo>
                <a:lnTo>
                  <a:pt x="0" y="33110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526666" y="4226745"/>
            <a:ext cx="3561854" cy="4745846"/>
            <a:chOff x="0" y="0"/>
            <a:chExt cx="6686423" cy="8909050"/>
          </a:xfrm>
        </p:grpSpPr>
        <p:sp>
          <p:nvSpPr>
            <p:cNvPr name="Freeform 5" id="5"/>
            <p:cNvSpPr/>
            <p:nvPr/>
          </p:nvSpPr>
          <p:spPr>
            <a:xfrm flipH="false" flipV="false" rot="0">
              <a:off x="9525" y="9525"/>
              <a:ext cx="6667373" cy="8890000"/>
            </a:xfrm>
            <a:custGeom>
              <a:avLst/>
              <a:gdLst/>
              <a:ahLst/>
              <a:cxnLst/>
              <a:rect r="r" b="b" t="t" l="l"/>
              <a:pathLst>
                <a:path h="8890000" w="6667373">
                  <a:moveTo>
                    <a:pt x="0" y="0"/>
                  </a:moveTo>
                  <a:lnTo>
                    <a:pt x="6667373" y="0"/>
                  </a:lnTo>
                  <a:lnTo>
                    <a:pt x="6667373" y="8890000"/>
                  </a:lnTo>
                  <a:lnTo>
                    <a:pt x="0" y="8890000"/>
                  </a:lnTo>
                  <a:close/>
                </a:path>
              </a:pathLst>
            </a:custGeom>
            <a:solidFill>
              <a:srgbClr val="E0CC67"/>
            </a:solidFill>
          </p:spPr>
        </p:sp>
        <p:sp>
          <p:nvSpPr>
            <p:cNvPr name="Freeform 6" id="6"/>
            <p:cNvSpPr/>
            <p:nvPr/>
          </p:nvSpPr>
          <p:spPr>
            <a:xfrm flipH="false" flipV="false" rot="0">
              <a:off x="226314" y="367665"/>
              <a:ext cx="6233795" cy="8173593"/>
            </a:xfrm>
            <a:custGeom>
              <a:avLst/>
              <a:gdLst/>
              <a:ahLst/>
              <a:cxnLst/>
              <a:rect r="r" b="b" t="t" l="l"/>
              <a:pathLst>
                <a:path h="8173593" w="6233795">
                  <a:moveTo>
                    <a:pt x="0" y="0"/>
                  </a:moveTo>
                  <a:lnTo>
                    <a:pt x="6233795" y="0"/>
                  </a:lnTo>
                  <a:lnTo>
                    <a:pt x="6233795" y="8173593"/>
                  </a:lnTo>
                  <a:lnTo>
                    <a:pt x="0" y="8173593"/>
                  </a:lnTo>
                  <a:close/>
                </a:path>
              </a:pathLst>
            </a:custGeom>
            <a:blipFill>
              <a:blip r:embed="rId6"/>
              <a:stretch>
                <a:fillRect l="-48770" t="0" r="-48770" b="0"/>
              </a:stretch>
            </a:blipFill>
          </p:spPr>
        </p:sp>
        <p:sp>
          <p:nvSpPr>
            <p:cNvPr name="Freeform 7" id="7"/>
            <p:cNvSpPr/>
            <p:nvPr/>
          </p:nvSpPr>
          <p:spPr>
            <a:xfrm flipH="false" flipV="false" rot="0">
              <a:off x="0" y="0"/>
              <a:ext cx="6686423" cy="8909050"/>
            </a:xfrm>
            <a:custGeom>
              <a:avLst/>
              <a:gdLst/>
              <a:ahLst/>
              <a:cxnLst/>
              <a:rect r="r" b="b" t="t" l="l"/>
              <a:pathLst>
                <a:path h="8909050" w="6686423">
                  <a:moveTo>
                    <a:pt x="6686423" y="8909050"/>
                  </a:moveTo>
                  <a:lnTo>
                    <a:pt x="0" y="8909050"/>
                  </a:lnTo>
                  <a:lnTo>
                    <a:pt x="0" y="0"/>
                  </a:lnTo>
                  <a:lnTo>
                    <a:pt x="6686423" y="0"/>
                  </a:lnTo>
                  <a:lnTo>
                    <a:pt x="6686423" y="8909050"/>
                  </a:lnTo>
                  <a:close/>
                  <a:moveTo>
                    <a:pt x="19050" y="8890000"/>
                  </a:moveTo>
                  <a:lnTo>
                    <a:pt x="6667373" y="8890000"/>
                  </a:lnTo>
                  <a:lnTo>
                    <a:pt x="6667373" y="19050"/>
                  </a:lnTo>
                  <a:lnTo>
                    <a:pt x="19050" y="19050"/>
                  </a:lnTo>
                  <a:lnTo>
                    <a:pt x="19050" y="8890000"/>
                  </a:lnTo>
                  <a:close/>
                  <a:moveTo>
                    <a:pt x="6469634" y="8550783"/>
                  </a:moveTo>
                  <a:lnTo>
                    <a:pt x="216789" y="8550783"/>
                  </a:lnTo>
                  <a:lnTo>
                    <a:pt x="216789" y="358140"/>
                  </a:lnTo>
                  <a:lnTo>
                    <a:pt x="6469634" y="358140"/>
                  </a:lnTo>
                  <a:lnTo>
                    <a:pt x="6469634" y="8550783"/>
                  </a:lnTo>
                  <a:close/>
                  <a:moveTo>
                    <a:pt x="235839" y="8531733"/>
                  </a:moveTo>
                  <a:lnTo>
                    <a:pt x="6450584" y="8531733"/>
                  </a:lnTo>
                  <a:lnTo>
                    <a:pt x="6450584" y="377190"/>
                  </a:lnTo>
                  <a:lnTo>
                    <a:pt x="235839" y="377190"/>
                  </a:lnTo>
                  <a:lnTo>
                    <a:pt x="235839" y="8531733"/>
                  </a:lnTo>
                  <a:close/>
                </a:path>
              </a:pathLst>
            </a:custGeom>
            <a:solidFill>
              <a:srgbClr val="000000"/>
            </a:solidFill>
          </p:spPr>
        </p:sp>
      </p:grpSp>
      <p:sp>
        <p:nvSpPr>
          <p:cNvPr name="Freeform 8" id="8"/>
          <p:cNvSpPr/>
          <p:nvPr/>
        </p:nvSpPr>
        <p:spPr>
          <a:xfrm flipH="false" flipV="false" rot="2044735">
            <a:off x="-19627" y="8509674"/>
            <a:ext cx="1450320" cy="374446"/>
          </a:xfrm>
          <a:custGeom>
            <a:avLst/>
            <a:gdLst/>
            <a:ahLst/>
            <a:cxnLst/>
            <a:rect r="r" b="b" t="t" l="l"/>
            <a:pathLst>
              <a:path h="374446" w="1450320">
                <a:moveTo>
                  <a:pt x="0" y="0"/>
                </a:moveTo>
                <a:lnTo>
                  <a:pt x="1450320" y="0"/>
                </a:lnTo>
                <a:lnTo>
                  <a:pt x="1450320" y="374446"/>
                </a:lnTo>
                <a:lnTo>
                  <a:pt x="0" y="3744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9" id="9"/>
          <p:cNvSpPr/>
          <p:nvPr/>
        </p:nvSpPr>
        <p:spPr>
          <a:xfrm flipV="true">
            <a:off x="0" y="2417885"/>
            <a:ext cx="18852487" cy="0"/>
          </a:xfrm>
          <a:prstGeom prst="line">
            <a:avLst/>
          </a:prstGeom>
          <a:ln cap="flat" w="133350">
            <a:solidFill>
              <a:srgbClr val="000000"/>
            </a:solidFill>
            <a:prstDash val="solid"/>
            <a:headEnd type="none" len="sm" w="sm"/>
            <a:tailEnd type="arrow" len="sm" w="med"/>
          </a:ln>
        </p:spPr>
      </p:sp>
      <p:sp>
        <p:nvSpPr>
          <p:cNvPr name="AutoShape 10" id="10"/>
          <p:cNvSpPr/>
          <p:nvPr/>
        </p:nvSpPr>
        <p:spPr>
          <a:xfrm flipV="true">
            <a:off x="2288543" y="2082502"/>
            <a:ext cx="0" cy="2144244"/>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1216981" y="1521161"/>
            <a:ext cx="2143125"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(June 1180)</a:t>
            </a:r>
          </a:p>
        </p:txBody>
      </p:sp>
      <p:sp>
        <p:nvSpPr>
          <p:cNvPr name="TextBox 12" id="12"/>
          <p:cNvSpPr txBox="true"/>
          <p:nvPr/>
        </p:nvSpPr>
        <p:spPr>
          <a:xfrm rot="0">
            <a:off x="4600074" y="4295059"/>
            <a:ext cx="8001412" cy="906237"/>
          </a:xfrm>
          <a:prstGeom prst="rect">
            <a:avLst/>
          </a:prstGeom>
        </p:spPr>
        <p:txBody>
          <a:bodyPr anchor="t" rtlCol="false" tIns="0" lIns="0" bIns="0" rIns="0">
            <a:spAutoFit/>
          </a:bodyPr>
          <a:lstStyle/>
          <a:p>
            <a:pPr algn="ctr">
              <a:lnSpc>
                <a:spcPts val="7487"/>
              </a:lnSpc>
            </a:pPr>
            <a:r>
              <a:rPr lang="en-US" sz="5348" b="true">
                <a:solidFill>
                  <a:srgbClr val="000000"/>
                </a:solidFill>
                <a:latin typeface="Canva Sans Bold"/>
                <a:ea typeface="Canva Sans Bold"/>
                <a:cs typeface="Canva Sans Bold"/>
                <a:sym typeface="Canva Sans Bold"/>
              </a:rPr>
              <a:t>Battle of Kurikara (1183)</a:t>
            </a:r>
          </a:p>
        </p:txBody>
      </p:sp>
      <p:sp>
        <p:nvSpPr>
          <p:cNvPr name="TextBox 13" id="13"/>
          <p:cNvSpPr txBox="true"/>
          <p:nvPr/>
        </p:nvSpPr>
        <p:spPr>
          <a:xfrm rot="0">
            <a:off x="4600074" y="5370217"/>
            <a:ext cx="11588992" cy="4011551"/>
          </a:xfrm>
          <a:prstGeom prst="rect">
            <a:avLst/>
          </a:prstGeom>
        </p:spPr>
        <p:txBody>
          <a:bodyPr anchor="t" rtlCol="false" tIns="0" lIns="0" bIns="0" rIns="0">
            <a:spAutoFit/>
          </a:bodyPr>
          <a:lstStyle/>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First recorded use of psychological warfare in samurai battles – Yoshinaka’s oxen trick was both terrifying and devastating.</a:t>
            </a:r>
          </a:p>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 </a:t>
            </a:r>
            <a:r>
              <a:rPr lang="en-US" b="true" sz="2564">
                <a:solidFill>
                  <a:srgbClr val="000000"/>
                </a:solidFill>
                <a:latin typeface="Canva Sans Bold"/>
                <a:ea typeface="Canva Sans Bold"/>
                <a:cs typeface="Canva Sans Bold"/>
                <a:sym typeface="Canva Sans Bold"/>
              </a:rPr>
              <a:t>One of the deadliest samurai ambushes in history – The 3 phase ambush  – An estimated 25,000 Taira soldiers were wiped out in a single night.</a:t>
            </a:r>
          </a:p>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The beginning of Minamoto dominance – After this, the Taira never fully recovered from their loss.</a:t>
            </a:r>
          </a:p>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Kurikara became a legendary tactic – Future samurai warlords studied Yoshinaka’s brilliant ambush strategy for centuries.</a:t>
            </a:r>
          </a:p>
        </p:txBody>
      </p:sp>
      <p:sp>
        <p:nvSpPr>
          <p:cNvPr name="AutoShape 14" id="14"/>
          <p:cNvSpPr/>
          <p:nvPr/>
        </p:nvSpPr>
        <p:spPr>
          <a:xfrm flipV="true">
            <a:off x="7012943" y="2082502"/>
            <a:ext cx="0" cy="803718"/>
          </a:xfrm>
          <a:prstGeom prst="line">
            <a:avLst/>
          </a:prstGeom>
          <a:ln cap="flat" w="38100">
            <a:solidFill>
              <a:srgbClr val="000000"/>
            </a:solidFill>
            <a:prstDash val="solid"/>
            <a:headEnd type="none" len="sm" w="sm"/>
            <a:tailEnd type="none" len="sm" w="sm"/>
          </a:ln>
        </p:spPr>
      </p:sp>
      <p:sp>
        <p:nvSpPr>
          <p:cNvPr name="TextBox 15" id="15"/>
          <p:cNvSpPr txBox="true"/>
          <p:nvPr/>
        </p:nvSpPr>
        <p:spPr>
          <a:xfrm rot="0">
            <a:off x="6733719" y="2829069"/>
            <a:ext cx="866180"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1184</a:t>
            </a:r>
          </a:p>
        </p:txBody>
      </p:sp>
      <p:sp>
        <p:nvSpPr>
          <p:cNvPr name="TextBox 16" id="16"/>
          <p:cNvSpPr txBox="true"/>
          <p:nvPr/>
        </p:nvSpPr>
        <p:spPr>
          <a:xfrm rot="0">
            <a:off x="5941381" y="799167"/>
            <a:ext cx="2143125" cy="1064260"/>
          </a:xfrm>
          <a:prstGeom prst="rect">
            <a:avLst/>
          </a:prstGeom>
        </p:spPr>
        <p:txBody>
          <a:bodyPr anchor="t" rtlCol="false" tIns="0" lIns="0" bIns="0" rIns="0">
            <a:spAutoFit/>
          </a:bodyPr>
          <a:lstStyle/>
          <a:p>
            <a:pPr algn="ctr">
              <a:lnSpc>
                <a:spcPts val="4340"/>
              </a:lnSpc>
            </a:pPr>
            <a:r>
              <a:rPr lang="en-US" sz="3100" b="true">
                <a:solidFill>
                  <a:srgbClr val="000000"/>
                </a:solidFill>
                <a:latin typeface="Canva Sans Bold"/>
                <a:ea typeface="Canva Sans Bold"/>
                <a:cs typeface="Canva Sans Bold"/>
                <a:sym typeface="Canva Sans Bold"/>
              </a:rPr>
              <a:t>Battle of Awazu</a:t>
            </a:r>
          </a:p>
        </p:txBody>
      </p:sp>
      <p:sp>
        <p:nvSpPr>
          <p:cNvPr name="TextBox 17" id="17"/>
          <p:cNvSpPr txBox="true"/>
          <p:nvPr/>
        </p:nvSpPr>
        <p:spPr>
          <a:xfrm rot="0">
            <a:off x="5466374" y="247987"/>
            <a:ext cx="3134406" cy="389254"/>
          </a:xfrm>
          <a:prstGeom prst="rect">
            <a:avLst/>
          </a:prstGeom>
        </p:spPr>
        <p:txBody>
          <a:bodyPr anchor="t" rtlCol="false" tIns="0" lIns="0" bIns="0" rIns="0">
            <a:spAutoFit/>
          </a:bodyPr>
          <a:lstStyle/>
          <a:p>
            <a:pPr algn="ctr">
              <a:lnSpc>
                <a:spcPts val="3220"/>
              </a:lnSpc>
            </a:pPr>
            <a:r>
              <a:rPr lang="en-US" sz="2300">
                <a:solidFill>
                  <a:srgbClr val="000000"/>
                </a:solidFill>
                <a:latin typeface="Canva Sans"/>
                <a:ea typeface="Canva Sans"/>
                <a:cs typeface="Canva Sans"/>
                <a:sym typeface="Canva Sans"/>
              </a:rPr>
              <a:t>(Yoshinaka was killed)</a:t>
            </a:r>
          </a:p>
        </p:txBody>
      </p:sp>
      <p:sp>
        <p:nvSpPr>
          <p:cNvPr name="AutoShape 18" id="18"/>
          <p:cNvSpPr/>
          <p:nvPr/>
        </p:nvSpPr>
        <p:spPr>
          <a:xfrm flipV="true">
            <a:off x="10690569" y="2069897"/>
            <a:ext cx="0" cy="803718"/>
          </a:xfrm>
          <a:prstGeom prst="line">
            <a:avLst/>
          </a:prstGeom>
          <a:ln cap="flat" w="38100">
            <a:solidFill>
              <a:srgbClr val="000000"/>
            </a:solidFill>
            <a:prstDash val="solid"/>
            <a:headEnd type="none" len="sm" w="sm"/>
            <a:tailEnd type="none" len="sm" w="sm"/>
          </a:ln>
        </p:spPr>
      </p:sp>
      <p:sp>
        <p:nvSpPr>
          <p:cNvPr name="TextBox 19" id="19"/>
          <p:cNvSpPr txBox="true"/>
          <p:nvPr/>
        </p:nvSpPr>
        <p:spPr>
          <a:xfrm rot="0">
            <a:off x="10411344" y="2816465"/>
            <a:ext cx="866180"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1184</a:t>
            </a:r>
          </a:p>
        </p:txBody>
      </p:sp>
      <p:sp>
        <p:nvSpPr>
          <p:cNvPr name="TextBox 20" id="20"/>
          <p:cNvSpPr txBox="true"/>
          <p:nvPr/>
        </p:nvSpPr>
        <p:spPr>
          <a:xfrm rot="0">
            <a:off x="9520093" y="786562"/>
            <a:ext cx="2340952" cy="1064260"/>
          </a:xfrm>
          <a:prstGeom prst="rect">
            <a:avLst/>
          </a:prstGeom>
        </p:spPr>
        <p:txBody>
          <a:bodyPr anchor="t" rtlCol="false" tIns="0" lIns="0" bIns="0" rIns="0">
            <a:spAutoFit/>
          </a:bodyPr>
          <a:lstStyle/>
          <a:p>
            <a:pPr algn="ctr">
              <a:lnSpc>
                <a:spcPts val="4340"/>
              </a:lnSpc>
            </a:pPr>
            <a:r>
              <a:rPr lang="en-US" sz="3100" b="true">
                <a:solidFill>
                  <a:srgbClr val="000000"/>
                </a:solidFill>
                <a:latin typeface="Canva Sans Bold"/>
                <a:ea typeface="Canva Sans Bold"/>
                <a:cs typeface="Canva Sans Bold"/>
                <a:sym typeface="Canva Sans Bold"/>
              </a:rPr>
              <a:t>Battle of Ichi-no-Tani</a:t>
            </a:r>
          </a:p>
        </p:txBody>
      </p:sp>
      <p:sp>
        <p:nvSpPr>
          <p:cNvPr name="TextBox 21" id="21"/>
          <p:cNvSpPr txBox="true"/>
          <p:nvPr/>
        </p:nvSpPr>
        <p:spPr>
          <a:xfrm rot="0">
            <a:off x="12018145" y="755781"/>
            <a:ext cx="4170920" cy="1160556"/>
          </a:xfrm>
          <a:prstGeom prst="rect">
            <a:avLst/>
          </a:prstGeom>
        </p:spPr>
        <p:txBody>
          <a:bodyPr anchor="t" rtlCol="false" tIns="0" lIns="0" bIns="0" rIns="0">
            <a:spAutoFit/>
          </a:bodyPr>
          <a:lstStyle/>
          <a:p>
            <a:pPr algn="ctr">
              <a:lnSpc>
                <a:spcPts val="3138"/>
              </a:lnSpc>
            </a:pPr>
            <a:r>
              <a:rPr lang="en-US" sz="2242">
                <a:solidFill>
                  <a:srgbClr val="000000"/>
                </a:solidFill>
                <a:latin typeface="Canva Sans"/>
                <a:ea typeface="Canva Sans"/>
                <a:cs typeface="Canva Sans"/>
                <a:sym typeface="Canva Sans"/>
              </a:rPr>
              <a:t>Yoshitsune’s brilliant cliff charge made Taira retreat to Yashima</a:t>
            </a:r>
          </a:p>
        </p:txBody>
      </p:sp>
      <p:sp>
        <p:nvSpPr>
          <p:cNvPr name="TextBox 22" id="22"/>
          <p:cNvSpPr txBox="true"/>
          <p:nvPr/>
        </p:nvSpPr>
        <p:spPr>
          <a:xfrm rot="0">
            <a:off x="11861045" y="679581"/>
            <a:ext cx="260226" cy="1078231"/>
          </a:xfrm>
          <a:prstGeom prst="rect">
            <a:avLst/>
          </a:prstGeom>
        </p:spPr>
        <p:txBody>
          <a:bodyPr anchor="t" rtlCol="false" tIns="0" lIns="0" bIns="0" rIns="0">
            <a:spAutoFit/>
          </a:bodyPr>
          <a:lstStyle/>
          <a:p>
            <a:pPr algn="ctr">
              <a:lnSpc>
                <a:spcPts val="8819"/>
              </a:lnSpc>
            </a:pPr>
            <a:r>
              <a:rPr lang="en-US" sz="6299">
                <a:solidFill>
                  <a:srgbClr val="000000"/>
                </a:solidFill>
                <a:latin typeface="Canva Sans"/>
                <a:ea typeface="Canva Sans"/>
                <a:cs typeface="Canva Sans"/>
                <a:sym typeface="Canva Sans"/>
              </a:rPr>
              <a:t>(</a:t>
            </a:r>
          </a:p>
        </p:txBody>
      </p:sp>
      <p:sp>
        <p:nvSpPr>
          <p:cNvPr name="TextBox 23" id="23"/>
          <p:cNvSpPr txBox="true"/>
          <p:nvPr/>
        </p:nvSpPr>
        <p:spPr>
          <a:xfrm rot="0">
            <a:off x="16189066" y="679581"/>
            <a:ext cx="259779" cy="1078231"/>
          </a:xfrm>
          <a:prstGeom prst="rect">
            <a:avLst/>
          </a:prstGeom>
        </p:spPr>
        <p:txBody>
          <a:bodyPr anchor="t" rtlCol="false" tIns="0" lIns="0" bIns="0" rIns="0">
            <a:spAutoFit/>
          </a:bodyPr>
          <a:lstStyle/>
          <a:p>
            <a:pPr algn="ctr">
              <a:lnSpc>
                <a:spcPts val="8819"/>
              </a:lnSpc>
            </a:pPr>
            <a:r>
              <a:rPr lang="en-US" sz="6299">
                <a:solidFill>
                  <a:srgbClr val="000000"/>
                </a:solidFill>
                <a:latin typeface="Canva Sans"/>
                <a:ea typeface="Canva Sans"/>
                <a:cs typeface="Canva Sans"/>
                <a:sym typeface="Canva Sans"/>
              </a:rPr>
              <a:t>)</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699F80"/>
        </a:solidFill>
      </p:bgPr>
    </p:bg>
    <p:spTree>
      <p:nvGrpSpPr>
        <p:cNvPr id="1" name=""/>
        <p:cNvGrpSpPr/>
        <p:nvPr/>
      </p:nvGrpSpPr>
      <p:grpSpPr>
        <a:xfrm>
          <a:off x="0" y="0"/>
          <a:ext cx="0" cy="0"/>
          <a:chOff x="0" y="0"/>
          <a:chExt cx="0" cy="0"/>
        </a:xfrm>
      </p:grpSpPr>
      <p:sp>
        <p:nvSpPr>
          <p:cNvPr name="Freeform 2" id="2"/>
          <p:cNvSpPr/>
          <p:nvPr/>
        </p:nvSpPr>
        <p:spPr>
          <a:xfrm flipH="false" flipV="false" rot="-419552">
            <a:off x="5218802" y="5542801"/>
            <a:ext cx="2223473" cy="2792033"/>
          </a:xfrm>
          <a:custGeom>
            <a:avLst/>
            <a:gdLst/>
            <a:ahLst/>
            <a:cxnLst/>
            <a:rect r="r" b="b" t="t" l="l"/>
            <a:pathLst>
              <a:path h="2792033" w="2223473">
                <a:moveTo>
                  <a:pt x="0" y="0"/>
                </a:moveTo>
                <a:lnTo>
                  <a:pt x="2223473" y="0"/>
                </a:lnTo>
                <a:lnTo>
                  <a:pt x="2223473" y="2792033"/>
                </a:lnTo>
                <a:lnTo>
                  <a:pt x="0" y="27920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22103">
            <a:off x="16632483" y="-1718940"/>
            <a:ext cx="3311034" cy="3311034"/>
          </a:xfrm>
          <a:custGeom>
            <a:avLst/>
            <a:gdLst/>
            <a:ahLst/>
            <a:cxnLst/>
            <a:rect r="r" b="b" t="t" l="l"/>
            <a:pathLst>
              <a:path h="3311034" w="3311034">
                <a:moveTo>
                  <a:pt x="0" y="0"/>
                </a:moveTo>
                <a:lnTo>
                  <a:pt x="3311034" y="0"/>
                </a:lnTo>
                <a:lnTo>
                  <a:pt x="3311034" y="3311034"/>
                </a:lnTo>
                <a:lnTo>
                  <a:pt x="0" y="33110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3709658" y="4226745"/>
            <a:ext cx="3561854" cy="4745846"/>
            <a:chOff x="0" y="0"/>
            <a:chExt cx="6686423" cy="8909050"/>
          </a:xfrm>
        </p:grpSpPr>
        <p:sp>
          <p:nvSpPr>
            <p:cNvPr name="Freeform 5" id="5"/>
            <p:cNvSpPr/>
            <p:nvPr/>
          </p:nvSpPr>
          <p:spPr>
            <a:xfrm flipH="false" flipV="false" rot="0">
              <a:off x="9525" y="9525"/>
              <a:ext cx="6667373" cy="8890000"/>
            </a:xfrm>
            <a:custGeom>
              <a:avLst/>
              <a:gdLst/>
              <a:ahLst/>
              <a:cxnLst/>
              <a:rect r="r" b="b" t="t" l="l"/>
              <a:pathLst>
                <a:path h="8890000" w="6667373">
                  <a:moveTo>
                    <a:pt x="0" y="0"/>
                  </a:moveTo>
                  <a:lnTo>
                    <a:pt x="6667373" y="0"/>
                  </a:lnTo>
                  <a:lnTo>
                    <a:pt x="6667373" y="8890000"/>
                  </a:lnTo>
                  <a:lnTo>
                    <a:pt x="0" y="8890000"/>
                  </a:lnTo>
                  <a:close/>
                </a:path>
              </a:pathLst>
            </a:custGeom>
            <a:solidFill>
              <a:srgbClr val="E0CC67"/>
            </a:solidFill>
          </p:spPr>
        </p:sp>
        <p:sp>
          <p:nvSpPr>
            <p:cNvPr name="Freeform 6" id="6"/>
            <p:cNvSpPr/>
            <p:nvPr/>
          </p:nvSpPr>
          <p:spPr>
            <a:xfrm flipH="false" flipV="false" rot="0">
              <a:off x="226314" y="367665"/>
              <a:ext cx="6233795" cy="8173593"/>
            </a:xfrm>
            <a:custGeom>
              <a:avLst/>
              <a:gdLst/>
              <a:ahLst/>
              <a:cxnLst/>
              <a:rect r="r" b="b" t="t" l="l"/>
              <a:pathLst>
                <a:path h="8173593" w="6233795">
                  <a:moveTo>
                    <a:pt x="0" y="0"/>
                  </a:moveTo>
                  <a:lnTo>
                    <a:pt x="6233795" y="0"/>
                  </a:lnTo>
                  <a:lnTo>
                    <a:pt x="6233795" y="8173593"/>
                  </a:lnTo>
                  <a:lnTo>
                    <a:pt x="0" y="8173593"/>
                  </a:lnTo>
                  <a:close/>
                </a:path>
              </a:pathLst>
            </a:custGeom>
            <a:blipFill>
              <a:blip r:embed="rId6"/>
              <a:stretch>
                <a:fillRect l="-48770" t="0" r="-48770" b="0"/>
              </a:stretch>
            </a:blipFill>
          </p:spPr>
        </p:sp>
        <p:sp>
          <p:nvSpPr>
            <p:cNvPr name="Freeform 7" id="7"/>
            <p:cNvSpPr/>
            <p:nvPr/>
          </p:nvSpPr>
          <p:spPr>
            <a:xfrm flipH="false" flipV="false" rot="0">
              <a:off x="0" y="0"/>
              <a:ext cx="6686423" cy="8909050"/>
            </a:xfrm>
            <a:custGeom>
              <a:avLst/>
              <a:gdLst/>
              <a:ahLst/>
              <a:cxnLst/>
              <a:rect r="r" b="b" t="t" l="l"/>
              <a:pathLst>
                <a:path h="8909050" w="6686423">
                  <a:moveTo>
                    <a:pt x="6686423" y="8909050"/>
                  </a:moveTo>
                  <a:lnTo>
                    <a:pt x="0" y="8909050"/>
                  </a:lnTo>
                  <a:lnTo>
                    <a:pt x="0" y="0"/>
                  </a:lnTo>
                  <a:lnTo>
                    <a:pt x="6686423" y="0"/>
                  </a:lnTo>
                  <a:lnTo>
                    <a:pt x="6686423" y="8909050"/>
                  </a:lnTo>
                  <a:close/>
                  <a:moveTo>
                    <a:pt x="19050" y="8890000"/>
                  </a:moveTo>
                  <a:lnTo>
                    <a:pt x="6667373" y="8890000"/>
                  </a:lnTo>
                  <a:lnTo>
                    <a:pt x="6667373" y="19050"/>
                  </a:lnTo>
                  <a:lnTo>
                    <a:pt x="19050" y="19050"/>
                  </a:lnTo>
                  <a:lnTo>
                    <a:pt x="19050" y="8890000"/>
                  </a:lnTo>
                  <a:close/>
                  <a:moveTo>
                    <a:pt x="6469634" y="8550783"/>
                  </a:moveTo>
                  <a:lnTo>
                    <a:pt x="216789" y="8550783"/>
                  </a:lnTo>
                  <a:lnTo>
                    <a:pt x="216789" y="358140"/>
                  </a:lnTo>
                  <a:lnTo>
                    <a:pt x="6469634" y="358140"/>
                  </a:lnTo>
                  <a:lnTo>
                    <a:pt x="6469634" y="8550783"/>
                  </a:lnTo>
                  <a:close/>
                  <a:moveTo>
                    <a:pt x="235839" y="8531733"/>
                  </a:moveTo>
                  <a:lnTo>
                    <a:pt x="6450584" y="8531733"/>
                  </a:lnTo>
                  <a:lnTo>
                    <a:pt x="6450584" y="377190"/>
                  </a:lnTo>
                  <a:lnTo>
                    <a:pt x="235839" y="377190"/>
                  </a:lnTo>
                  <a:lnTo>
                    <a:pt x="235839" y="8531733"/>
                  </a:lnTo>
                  <a:close/>
                </a:path>
              </a:pathLst>
            </a:custGeom>
            <a:solidFill>
              <a:srgbClr val="000000"/>
            </a:solidFill>
          </p:spPr>
        </p:sp>
      </p:grpSp>
      <p:sp>
        <p:nvSpPr>
          <p:cNvPr name="Freeform 8" id="8"/>
          <p:cNvSpPr/>
          <p:nvPr/>
        </p:nvSpPr>
        <p:spPr>
          <a:xfrm flipH="false" flipV="false" rot="2044735">
            <a:off x="3163365" y="8509674"/>
            <a:ext cx="1450320" cy="374446"/>
          </a:xfrm>
          <a:custGeom>
            <a:avLst/>
            <a:gdLst/>
            <a:ahLst/>
            <a:cxnLst/>
            <a:rect r="r" b="b" t="t" l="l"/>
            <a:pathLst>
              <a:path h="374446" w="1450320">
                <a:moveTo>
                  <a:pt x="0" y="0"/>
                </a:moveTo>
                <a:lnTo>
                  <a:pt x="1450320" y="0"/>
                </a:lnTo>
                <a:lnTo>
                  <a:pt x="1450320" y="374446"/>
                </a:lnTo>
                <a:lnTo>
                  <a:pt x="0" y="3744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9" id="9"/>
          <p:cNvSpPr/>
          <p:nvPr/>
        </p:nvSpPr>
        <p:spPr>
          <a:xfrm>
            <a:off x="0" y="2417885"/>
            <a:ext cx="16838506" cy="0"/>
          </a:xfrm>
          <a:prstGeom prst="line">
            <a:avLst/>
          </a:prstGeom>
          <a:ln cap="flat" w="133350">
            <a:solidFill>
              <a:srgbClr val="000000"/>
            </a:solidFill>
            <a:prstDash val="solid"/>
            <a:headEnd type="none" len="sm" w="sm"/>
            <a:tailEnd type="arrow" len="sm" w="med"/>
          </a:ln>
        </p:spPr>
      </p:sp>
      <p:sp>
        <p:nvSpPr>
          <p:cNvPr name="AutoShape 10" id="10"/>
          <p:cNvSpPr/>
          <p:nvPr/>
        </p:nvSpPr>
        <p:spPr>
          <a:xfrm flipV="true">
            <a:off x="5471535" y="2082502"/>
            <a:ext cx="0" cy="2144244"/>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4434463" y="1521161"/>
            <a:ext cx="2074143"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(April 1185)</a:t>
            </a:r>
          </a:p>
        </p:txBody>
      </p:sp>
      <p:sp>
        <p:nvSpPr>
          <p:cNvPr name="TextBox 12" id="12"/>
          <p:cNvSpPr txBox="true"/>
          <p:nvPr/>
        </p:nvSpPr>
        <p:spPr>
          <a:xfrm rot="0">
            <a:off x="7805046" y="3647427"/>
            <a:ext cx="9033459" cy="906237"/>
          </a:xfrm>
          <a:prstGeom prst="rect">
            <a:avLst/>
          </a:prstGeom>
        </p:spPr>
        <p:txBody>
          <a:bodyPr anchor="t" rtlCol="false" tIns="0" lIns="0" bIns="0" rIns="0">
            <a:spAutoFit/>
          </a:bodyPr>
          <a:lstStyle/>
          <a:p>
            <a:pPr algn="ctr">
              <a:lnSpc>
                <a:spcPts val="7487"/>
              </a:lnSpc>
            </a:pPr>
            <a:r>
              <a:rPr lang="en-US" sz="5348" b="true">
                <a:solidFill>
                  <a:srgbClr val="000000"/>
                </a:solidFill>
                <a:latin typeface="Canva Sans Bold"/>
                <a:ea typeface="Canva Sans Bold"/>
                <a:cs typeface="Canva Sans Bold"/>
                <a:sym typeface="Canva Sans Bold"/>
              </a:rPr>
              <a:t>Battle of Dan-no-ura (1185)</a:t>
            </a:r>
          </a:p>
        </p:txBody>
      </p:sp>
      <p:sp>
        <p:nvSpPr>
          <p:cNvPr name="TextBox 13" id="13"/>
          <p:cNvSpPr txBox="true"/>
          <p:nvPr/>
        </p:nvSpPr>
        <p:spPr>
          <a:xfrm rot="0">
            <a:off x="7805046" y="4780381"/>
            <a:ext cx="10292126" cy="5354576"/>
          </a:xfrm>
          <a:prstGeom prst="rect">
            <a:avLst/>
          </a:prstGeom>
        </p:spPr>
        <p:txBody>
          <a:bodyPr anchor="t" rtlCol="false" tIns="0" lIns="0" bIns="0" rIns="0">
            <a:spAutoFit/>
          </a:bodyPr>
          <a:lstStyle/>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The Taira had nowhere left to run and made their last stand at Dan-no-ura, a strait in the Inland Sea.</a:t>
            </a:r>
          </a:p>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 At first, the Taira were winning because their sailors were more experienced at sea. But then, a Taira general named Taguchi Shigeyoshi betrayed them and revealed their battle plans to Yoshitsune!</a:t>
            </a:r>
          </a:p>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Taira no Tomomori and many Taira warriors committed suicide by jumping into the sea.</a:t>
            </a:r>
          </a:p>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Emperor Antoku’s grandmother took him in her arms and leaped into the ocean, drowning the young emperor to prevent his capture.</a:t>
            </a:r>
          </a:p>
          <a:p>
            <a:pPr algn="l">
              <a:lnSpc>
                <a:spcPts val="3590"/>
              </a:lnSpc>
            </a:pPr>
          </a:p>
        </p:txBody>
      </p:sp>
      <p:sp>
        <p:nvSpPr>
          <p:cNvPr name="AutoShape 14" id="14"/>
          <p:cNvSpPr/>
          <p:nvPr/>
        </p:nvSpPr>
        <p:spPr>
          <a:xfrm flipV="true">
            <a:off x="2434196" y="1806911"/>
            <a:ext cx="0" cy="1265204"/>
          </a:xfrm>
          <a:prstGeom prst="line">
            <a:avLst/>
          </a:prstGeom>
          <a:ln cap="flat" w="38100">
            <a:solidFill>
              <a:srgbClr val="000000"/>
            </a:solidFill>
            <a:prstDash val="solid"/>
            <a:headEnd type="none" len="sm" w="sm"/>
            <a:tailEnd type="none" len="sm" w="sm"/>
          </a:ln>
        </p:spPr>
      </p:sp>
      <p:sp>
        <p:nvSpPr>
          <p:cNvPr name="TextBox 15" id="15"/>
          <p:cNvSpPr txBox="true"/>
          <p:nvPr/>
        </p:nvSpPr>
        <p:spPr>
          <a:xfrm rot="0">
            <a:off x="1397124" y="3228328"/>
            <a:ext cx="2074143"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(April 1185)</a:t>
            </a:r>
          </a:p>
        </p:txBody>
      </p:sp>
      <p:sp>
        <p:nvSpPr>
          <p:cNvPr name="TextBox 16" id="16"/>
          <p:cNvSpPr txBox="true"/>
          <p:nvPr/>
        </p:nvSpPr>
        <p:spPr>
          <a:xfrm rot="0">
            <a:off x="1028239" y="841860"/>
            <a:ext cx="2811913" cy="965051"/>
          </a:xfrm>
          <a:prstGeom prst="rect">
            <a:avLst/>
          </a:prstGeom>
        </p:spPr>
        <p:txBody>
          <a:bodyPr anchor="t" rtlCol="false" tIns="0" lIns="0" bIns="0" rIns="0">
            <a:spAutoFit/>
          </a:bodyPr>
          <a:lstStyle/>
          <a:p>
            <a:pPr algn="ctr">
              <a:lnSpc>
                <a:spcPts val="3892"/>
              </a:lnSpc>
            </a:pPr>
            <a:r>
              <a:rPr lang="en-US" sz="2780" b="true">
                <a:solidFill>
                  <a:srgbClr val="000000"/>
                </a:solidFill>
                <a:latin typeface="Canva Sans Bold"/>
                <a:ea typeface="Canva Sans Bold"/>
                <a:cs typeface="Canva Sans Bold"/>
                <a:sym typeface="Canva Sans Bold"/>
              </a:rPr>
              <a:t>Battle of Yashima</a:t>
            </a:r>
          </a:p>
        </p:txBody>
      </p:sp>
      <p:sp>
        <p:nvSpPr>
          <p:cNvPr name="TextBox 17" id="17"/>
          <p:cNvSpPr txBox="true"/>
          <p:nvPr/>
        </p:nvSpPr>
        <p:spPr>
          <a:xfrm rot="0">
            <a:off x="216964" y="181327"/>
            <a:ext cx="4434463" cy="708159"/>
          </a:xfrm>
          <a:prstGeom prst="rect">
            <a:avLst/>
          </a:prstGeom>
        </p:spPr>
        <p:txBody>
          <a:bodyPr anchor="t" rtlCol="false" tIns="0" lIns="0" bIns="0" rIns="0">
            <a:spAutoFit/>
          </a:bodyPr>
          <a:lstStyle/>
          <a:p>
            <a:pPr algn="ctr">
              <a:lnSpc>
                <a:spcPts val="2805"/>
              </a:lnSpc>
            </a:pPr>
            <a:r>
              <a:rPr lang="en-US" sz="2003">
                <a:solidFill>
                  <a:srgbClr val="000000"/>
                </a:solidFill>
                <a:latin typeface="Canva Sans"/>
                <a:ea typeface="Canva Sans"/>
                <a:cs typeface="Canva Sans"/>
                <a:sym typeface="Canva Sans"/>
              </a:rPr>
              <a:t>Yoshitsune  make Taira leave their strong hold</a:t>
            </a:r>
          </a:p>
        </p:txBody>
      </p:sp>
    </p:spTree>
  </p:cSld>
  <p:clrMapOvr>
    <a:masterClrMapping/>
  </p:clrMapOvr>
  <p:transition spd="fast">
    <p:cover dir="d"/>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99F80"/>
        </a:solidFill>
      </p:bgPr>
    </p:bg>
    <p:spTree>
      <p:nvGrpSpPr>
        <p:cNvPr id="1" name=""/>
        <p:cNvGrpSpPr/>
        <p:nvPr/>
      </p:nvGrpSpPr>
      <p:grpSpPr>
        <a:xfrm>
          <a:off x="0" y="0"/>
          <a:ext cx="0" cy="0"/>
          <a:chOff x="0" y="0"/>
          <a:chExt cx="0" cy="0"/>
        </a:xfrm>
      </p:grpSpPr>
      <p:sp>
        <p:nvSpPr>
          <p:cNvPr name="Freeform 2" id="2"/>
          <p:cNvSpPr/>
          <p:nvPr/>
        </p:nvSpPr>
        <p:spPr>
          <a:xfrm flipH="false" flipV="false" rot="-419552">
            <a:off x="10858392" y="3373771"/>
            <a:ext cx="2818696" cy="3539458"/>
          </a:xfrm>
          <a:custGeom>
            <a:avLst/>
            <a:gdLst/>
            <a:ahLst/>
            <a:cxnLst/>
            <a:rect r="r" b="b" t="t" l="l"/>
            <a:pathLst>
              <a:path h="3539458" w="2818696">
                <a:moveTo>
                  <a:pt x="0" y="0"/>
                </a:moveTo>
                <a:lnTo>
                  <a:pt x="2818696" y="0"/>
                </a:lnTo>
                <a:lnTo>
                  <a:pt x="2818696" y="3539458"/>
                </a:lnTo>
                <a:lnTo>
                  <a:pt x="0" y="35394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267740" y="5060904"/>
            <a:ext cx="4197396" cy="4197396"/>
          </a:xfrm>
          <a:custGeom>
            <a:avLst/>
            <a:gdLst/>
            <a:ahLst/>
            <a:cxnLst/>
            <a:rect r="r" b="b" t="t" l="l"/>
            <a:pathLst>
              <a:path h="4197396" w="4197396">
                <a:moveTo>
                  <a:pt x="0" y="0"/>
                </a:moveTo>
                <a:lnTo>
                  <a:pt x="4197396" y="0"/>
                </a:lnTo>
                <a:lnTo>
                  <a:pt x="4197396" y="4197396"/>
                </a:lnTo>
                <a:lnTo>
                  <a:pt x="0" y="41973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437797" y="1028700"/>
            <a:ext cx="15412406" cy="1769388"/>
            <a:chOff x="0" y="0"/>
            <a:chExt cx="4059235" cy="466012"/>
          </a:xfrm>
        </p:grpSpPr>
        <p:sp>
          <p:nvSpPr>
            <p:cNvPr name="Freeform 5" id="5"/>
            <p:cNvSpPr/>
            <p:nvPr/>
          </p:nvSpPr>
          <p:spPr>
            <a:xfrm flipH="false" flipV="false" rot="0">
              <a:off x="0" y="0"/>
              <a:ext cx="4059234" cy="466012"/>
            </a:xfrm>
            <a:custGeom>
              <a:avLst/>
              <a:gdLst/>
              <a:ahLst/>
              <a:cxnLst/>
              <a:rect r="r" b="b" t="t" l="l"/>
              <a:pathLst>
                <a:path h="466012" w="4059234">
                  <a:moveTo>
                    <a:pt x="20093" y="0"/>
                  </a:moveTo>
                  <a:lnTo>
                    <a:pt x="4039142" y="0"/>
                  </a:lnTo>
                  <a:cubicBezTo>
                    <a:pt x="4050238" y="0"/>
                    <a:pt x="4059234" y="8996"/>
                    <a:pt x="4059234" y="20093"/>
                  </a:cubicBezTo>
                  <a:lnTo>
                    <a:pt x="4059234" y="445919"/>
                  </a:lnTo>
                  <a:cubicBezTo>
                    <a:pt x="4059234" y="451248"/>
                    <a:pt x="4057117" y="456359"/>
                    <a:pt x="4053349" y="460127"/>
                  </a:cubicBezTo>
                  <a:cubicBezTo>
                    <a:pt x="4049581" y="463895"/>
                    <a:pt x="4044471" y="466012"/>
                    <a:pt x="4039142" y="466012"/>
                  </a:cubicBezTo>
                  <a:lnTo>
                    <a:pt x="20093" y="466012"/>
                  </a:lnTo>
                  <a:cubicBezTo>
                    <a:pt x="8996" y="466012"/>
                    <a:pt x="0" y="457016"/>
                    <a:pt x="0" y="445919"/>
                  </a:cubicBezTo>
                  <a:lnTo>
                    <a:pt x="0" y="20093"/>
                  </a:lnTo>
                  <a:cubicBezTo>
                    <a:pt x="0" y="8996"/>
                    <a:pt x="8996" y="0"/>
                    <a:pt x="20093" y="0"/>
                  </a:cubicBezTo>
                  <a:close/>
                </a:path>
              </a:pathLst>
            </a:custGeom>
            <a:solidFill>
              <a:srgbClr val="FBF5C8"/>
            </a:solidFill>
            <a:ln w="19050" cap="rnd">
              <a:solidFill>
                <a:srgbClr val="000000"/>
              </a:solidFill>
              <a:prstDash val="solid"/>
              <a:round/>
            </a:ln>
          </p:spPr>
        </p:sp>
        <p:sp>
          <p:nvSpPr>
            <p:cNvPr name="TextBox 6" id="6"/>
            <p:cNvSpPr txBox="true"/>
            <p:nvPr/>
          </p:nvSpPr>
          <p:spPr>
            <a:xfrm>
              <a:off x="0" y="0"/>
              <a:ext cx="4059235" cy="466012"/>
            </a:xfrm>
            <a:prstGeom prst="rect">
              <a:avLst/>
            </a:prstGeom>
          </p:spPr>
          <p:txBody>
            <a:bodyPr anchor="ctr" rtlCol="false" tIns="50800" lIns="50800" bIns="50800" rIns="50800"/>
            <a:lstStyle/>
            <a:p>
              <a:pPr algn="ctr" marL="0" indent="0" lvl="0">
                <a:lnSpc>
                  <a:spcPts val="6240"/>
                </a:lnSpc>
                <a:spcBef>
                  <a:spcPct val="0"/>
                </a:spcBef>
              </a:pPr>
              <a:r>
                <a:rPr lang="en-US" b="true" sz="5200">
                  <a:solidFill>
                    <a:srgbClr val="000000"/>
                  </a:solidFill>
                  <a:latin typeface="Roca One Heavy"/>
                  <a:ea typeface="Roca One Heavy"/>
                  <a:cs typeface="Roca One Heavy"/>
                  <a:sym typeface="Roca One Heavy"/>
                </a:rPr>
                <a:t>Building</a:t>
              </a:r>
              <a:r>
                <a:rPr lang="en-US" b="true" sz="5200">
                  <a:solidFill>
                    <a:srgbClr val="000000"/>
                  </a:solidFill>
                  <a:latin typeface="Roca One Heavy"/>
                  <a:ea typeface="Roca One Heavy"/>
                  <a:cs typeface="Roca One Heavy"/>
                  <a:sym typeface="Roca One Heavy"/>
                </a:rPr>
                <a:t> Earthquake-Resistant Structures</a:t>
              </a:r>
            </a:p>
          </p:txBody>
        </p:sp>
      </p:grpSp>
      <p:grpSp>
        <p:nvGrpSpPr>
          <p:cNvPr name="Group 7" id="7"/>
          <p:cNvGrpSpPr>
            <a:grpSpLocks noChangeAspect="true"/>
          </p:cNvGrpSpPr>
          <p:nvPr/>
        </p:nvGrpSpPr>
        <p:grpSpPr>
          <a:xfrm rot="369949">
            <a:off x="11293673" y="2632324"/>
            <a:ext cx="4515360" cy="6016306"/>
            <a:chOff x="0" y="0"/>
            <a:chExt cx="6686423" cy="8909050"/>
          </a:xfrm>
        </p:grpSpPr>
        <p:sp>
          <p:nvSpPr>
            <p:cNvPr name="Freeform 8" id="8"/>
            <p:cNvSpPr/>
            <p:nvPr/>
          </p:nvSpPr>
          <p:spPr>
            <a:xfrm flipH="false" flipV="false" rot="0">
              <a:off x="9525" y="9525"/>
              <a:ext cx="6667373" cy="8890000"/>
            </a:xfrm>
            <a:custGeom>
              <a:avLst/>
              <a:gdLst/>
              <a:ahLst/>
              <a:cxnLst/>
              <a:rect r="r" b="b" t="t" l="l"/>
              <a:pathLst>
                <a:path h="8890000" w="6667373">
                  <a:moveTo>
                    <a:pt x="0" y="0"/>
                  </a:moveTo>
                  <a:lnTo>
                    <a:pt x="6667373" y="0"/>
                  </a:lnTo>
                  <a:lnTo>
                    <a:pt x="6667373" y="8890000"/>
                  </a:lnTo>
                  <a:lnTo>
                    <a:pt x="0" y="8890000"/>
                  </a:lnTo>
                  <a:close/>
                </a:path>
              </a:pathLst>
            </a:custGeom>
            <a:solidFill>
              <a:srgbClr val="E0CC67"/>
            </a:solidFill>
          </p:spPr>
        </p:sp>
        <p:sp>
          <p:nvSpPr>
            <p:cNvPr name="Freeform 9" id="9"/>
            <p:cNvSpPr/>
            <p:nvPr/>
          </p:nvSpPr>
          <p:spPr>
            <a:xfrm flipH="false" flipV="false" rot="0">
              <a:off x="226314" y="367665"/>
              <a:ext cx="6233795" cy="8173593"/>
            </a:xfrm>
            <a:custGeom>
              <a:avLst/>
              <a:gdLst/>
              <a:ahLst/>
              <a:cxnLst/>
              <a:rect r="r" b="b" t="t" l="l"/>
              <a:pathLst>
                <a:path h="8173593" w="6233795">
                  <a:moveTo>
                    <a:pt x="0" y="0"/>
                  </a:moveTo>
                  <a:lnTo>
                    <a:pt x="6233795" y="0"/>
                  </a:lnTo>
                  <a:lnTo>
                    <a:pt x="6233795" y="8173593"/>
                  </a:lnTo>
                  <a:lnTo>
                    <a:pt x="0" y="8173593"/>
                  </a:lnTo>
                  <a:close/>
                </a:path>
              </a:pathLst>
            </a:custGeom>
            <a:blipFill>
              <a:blip r:embed="rId6"/>
              <a:stretch>
                <a:fillRect l="-48770" t="0" r="-48770" b="0"/>
              </a:stretch>
            </a:blipFill>
          </p:spPr>
        </p:sp>
        <p:sp>
          <p:nvSpPr>
            <p:cNvPr name="Freeform 10" id="10"/>
            <p:cNvSpPr/>
            <p:nvPr/>
          </p:nvSpPr>
          <p:spPr>
            <a:xfrm flipH="false" flipV="false" rot="0">
              <a:off x="0" y="0"/>
              <a:ext cx="6686423" cy="8909050"/>
            </a:xfrm>
            <a:custGeom>
              <a:avLst/>
              <a:gdLst/>
              <a:ahLst/>
              <a:cxnLst/>
              <a:rect r="r" b="b" t="t" l="l"/>
              <a:pathLst>
                <a:path h="8909050" w="6686423">
                  <a:moveTo>
                    <a:pt x="6686423" y="8909050"/>
                  </a:moveTo>
                  <a:lnTo>
                    <a:pt x="0" y="8909050"/>
                  </a:lnTo>
                  <a:lnTo>
                    <a:pt x="0" y="0"/>
                  </a:lnTo>
                  <a:lnTo>
                    <a:pt x="6686423" y="0"/>
                  </a:lnTo>
                  <a:lnTo>
                    <a:pt x="6686423" y="8909050"/>
                  </a:lnTo>
                  <a:close/>
                  <a:moveTo>
                    <a:pt x="19050" y="8890000"/>
                  </a:moveTo>
                  <a:lnTo>
                    <a:pt x="6667373" y="8890000"/>
                  </a:lnTo>
                  <a:lnTo>
                    <a:pt x="6667373" y="19050"/>
                  </a:lnTo>
                  <a:lnTo>
                    <a:pt x="19050" y="19050"/>
                  </a:lnTo>
                  <a:lnTo>
                    <a:pt x="19050" y="8890000"/>
                  </a:lnTo>
                  <a:close/>
                  <a:moveTo>
                    <a:pt x="6469634" y="8550783"/>
                  </a:moveTo>
                  <a:lnTo>
                    <a:pt x="216789" y="8550783"/>
                  </a:lnTo>
                  <a:lnTo>
                    <a:pt x="216789" y="358140"/>
                  </a:lnTo>
                  <a:lnTo>
                    <a:pt x="6469634" y="358140"/>
                  </a:lnTo>
                  <a:lnTo>
                    <a:pt x="6469634" y="8550783"/>
                  </a:lnTo>
                  <a:close/>
                  <a:moveTo>
                    <a:pt x="235839" y="8531733"/>
                  </a:moveTo>
                  <a:lnTo>
                    <a:pt x="6450584" y="8531733"/>
                  </a:lnTo>
                  <a:lnTo>
                    <a:pt x="6450584" y="377190"/>
                  </a:lnTo>
                  <a:lnTo>
                    <a:pt x="235839" y="377190"/>
                  </a:lnTo>
                  <a:lnTo>
                    <a:pt x="235839" y="8531733"/>
                  </a:lnTo>
                  <a:close/>
                </a:path>
              </a:pathLst>
            </a:custGeom>
            <a:solidFill>
              <a:srgbClr val="000000"/>
            </a:solidFill>
          </p:spPr>
        </p:sp>
      </p:grpSp>
      <p:grpSp>
        <p:nvGrpSpPr>
          <p:cNvPr name="Group 11" id="11"/>
          <p:cNvGrpSpPr/>
          <p:nvPr/>
        </p:nvGrpSpPr>
        <p:grpSpPr>
          <a:xfrm rot="0">
            <a:off x="1437797" y="3021319"/>
            <a:ext cx="8761829" cy="6177663"/>
            <a:chOff x="0" y="0"/>
            <a:chExt cx="2307642" cy="1627039"/>
          </a:xfrm>
        </p:grpSpPr>
        <p:sp>
          <p:nvSpPr>
            <p:cNvPr name="Freeform 12" id="12"/>
            <p:cNvSpPr/>
            <p:nvPr/>
          </p:nvSpPr>
          <p:spPr>
            <a:xfrm flipH="false" flipV="false" rot="0">
              <a:off x="0" y="0"/>
              <a:ext cx="2307642" cy="1627039"/>
            </a:xfrm>
            <a:custGeom>
              <a:avLst/>
              <a:gdLst/>
              <a:ahLst/>
              <a:cxnLst/>
              <a:rect r="r" b="b" t="t" l="l"/>
              <a:pathLst>
                <a:path h="1627039" w="2307642">
                  <a:moveTo>
                    <a:pt x="35344" y="0"/>
                  </a:moveTo>
                  <a:lnTo>
                    <a:pt x="2272298" y="0"/>
                  </a:lnTo>
                  <a:cubicBezTo>
                    <a:pt x="2281672" y="0"/>
                    <a:pt x="2290662" y="3724"/>
                    <a:pt x="2297290" y="10352"/>
                  </a:cubicBezTo>
                  <a:cubicBezTo>
                    <a:pt x="2303918" y="16980"/>
                    <a:pt x="2307642" y="25970"/>
                    <a:pt x="2307642" y="35344"/>
                  </a:cubicBezTo>
                  <a:lnTo>
                    <a:pt x="2307642" y="1591695"/>
                  </a:lnTo>
                  <a:cubicBezTo>
                    <a:pt x="2307642" y="1601069"/>
                    <a:pt x="2303918" y="1610059"/>
                    <a:pt x="2297290" y="1616687"/>
                  </a:cubicBezTo>
                  <a:cubicBezTo>
                    <a:pt x="2290662" y="1623315"/>
                    <a:pt x="2281672" y="1627039"/>
                    <a:pt x="2272298" y="1627039"/>
                  </a:cubicBezTo>
                  <a:lnTo>
                    <a:pt x="35344" y="1627039"/>
                  </a:lnTo>
                  <a:cubicBezTo>
                    <a:pt x="25970" y="1627039"/>
                    <a:pt x="16980" y="1623315"/>
                    <a:pt x="10352" y="1616687"/>
                  </a:cubicBezTo>
                  <a:cubicBezTo>
                    <a:pt x="3724" y="1610059"/>
                    <a:pt x="0" y="1601069"/>
                    <a:pt x="0" y="1591695"/>
                  </a:cubicBezTo>
                  <a:lnTo>
                    <a:pt x="0" y="35344"/>
                  </a:lnTo>
                  <a:cubicBezTo>
                    <a:pt x="0" y="25970"/>
                    <a:pt x="3724" y="16980"/>
                    <a:pt x="10352" y="10352"/>
                  </a:cubicBezTo>
                  <a:cubicBezTo>
                    <a:pt x="16980" y="3724"/>
                    <a:pt x="25970" y="0"/>
                    <a:pt x="35344" y="0"/>
                  </a:cubicBezTo>
                  <a:close/>
                </a:path>
              </a:pathLst>
            </a:custGeom>
            <a:solidFill>
              <a:srgbClr val="FBF5C8"/>
            </a:solidFill>
            <a:ln w="19050" cap="rnd">
              <a:solidFill>
                <a:srgbClr val="000000"/>
              </a:solidFill>
              <a:prstDash val="solid"/>
              <a:round/>
            </a:ln>
          </p:spPr>
        </p:sp>
        <p:sp>
          <p:nvSpPr>
            <p:cNvPr name="TextBox 13" id="13"/>
            <p:cNvSpPr txBox="true"/>
            <p:nvPr/>
          </p:nvSpPr>
          <p:spPr>
            <a:xfrm>
              <a:off x="0" y="28575"/>
              <a:ext cx="2307642" cy="1598464"/>
            </a:xfrm>
            <a:prstGeom prst="rect">
              <a:avLst/>
            </a:prstGeom>
          </p:spPr>
          <p:txBody>
            <a:bodyPr anchor="ctr" rtlCol="false" tIns="50800" lIns="50800" bIns="50800" rIns="50800"/>
            <a:lstStyle/>
            <a:p>
              <a:pPr algn="ctr">
                <a:lnSpc>
                  <a:spcPts val="2694"/>
                </a:lnSpc>
              </a:pPr>
            </a:p>
          </p:txBody>
        </p:sp>
      </p:grpSp>
      <p:sp>
        <p:nvSpPr>
          <p:cNvPr name="TextBox 14" id="14"/>
          <p:cNvSpPr txBox="true"/>
          <p:nvPr/>
        </p:nvSpPr>
        <p:spPr>
          <a:xfrm rot="0">
            <a:off x="2287576" y="3605995"/>
            <a:ext cx="7386504" cy="4653569"/>
          </a:xfrm>
          <a:prstGeom prst="rect">
            <a:avLst/>
          </a:prstGeom>
        </p:spPr>
        <p:txBody>
          <a:bodyPr anchor="t" rtlCol="false" tIns="0" lIns="0" bIns="0" rIns="0">
            <a:spAutoFit/>
          </a:bodyPr>
          <a:lstStyle/>
          <a:p>
            <a:pPr algn="l">
              <a:lnSpc>
                <a:spcPts val="4321"/>
              </a:lnSpc>
            </a:pPr>
            <a:r>
              <a:rPr lang="en-US" sz="3200" strike="noStrike" u="none">
                <a:solidFill>
                  <a:srgbClr val="000000"/>
                </a:solidFill>
                <a:latin typeface="Now"/>
                <a:ea typeface="Now"/>
                <a:cs typeface="Now"/>
                <a:sym typeface="Now"/>
              </a:rPr>
              <a:t>When earthquakes strike, they can result in the collapse of buildings, bridges and other infrastructure, leading to injuries and fatalities.</a:t>
            </a:r>
          </a:p>
          <a:p>
            <a:pPr algn="l">
              <a:lnSpc>
                <a:spcPts val="2560"/>
              </a:lnSpc>
            </a:pPr>
          </a:p>
          <a:p>
            <a:pPr algn="l">
              <a:lnSpc>
                <a:spcPts val="4321"/>
              </a:lnSpc>
            </a:pPr>
            <a:r>
              <a:rPr lang="en-US" sz="3200" strike="noStrike" u="none">
                <a:solidFill>
                  <a:srgbClr val="000000"/>
                </a:solidFill>
                <a:latin typeface="Now"/>
                <a:ea typeface="Now"/>
                <a:cs typeface="Now"/>
                <a:sym typeface="Now"/>
              </a:rPr>
              <a:t>What are some ways to strengthen buildings and structures to reduce the impact of earthquakes, especially in the Asia-Pacific region? </a:t>
            </a:r>
          </a:p>
        </p:txBody>
      </p:sp>
      <p:sp>
        <p:nvSpPr>
          <p:cNvPr name="Freeform 15" id="15"/>
          <p:cNvSpPr/>
          <p:nvPr/>
        </p:nvSpPr>
        <p:spPr>
          <a:xfrm flipH="false" flipV="false" rot="-265772">
            <a:off x="14872724" y="3108645"/>
            <a:ext cx="1838570" cy="474685"/>
          </a:xfrm>
          <a:custGeom>
            <a:avLst/>
            <a:gdLst/>
            <a:ahLst/>
            <a:cxnLst/>
            <a:rect r="r" b="b" t="t" l="l"/>
            <a:pathLst>
              <a:path h="474685" w="1838570">
                <a:moveTo>
                  <a:pt x="0" y="0"/>
                </a:moveTo>
                <a:lnTo>
                  <a:pt x="1838570" y="0"/>
                </a:lnTo>
                <a:lnTo>
                  <a:pt x="1838570" y="474685"/>
                </a:lnTo>
                <a:lnTo>
                  <a:pt x="0" y="4746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fast">
    <p:cover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DAGdjnZtCQA</dc:identifier>
  <dcterms:modified xsi:type="dcterms:W3CDTF">2011-08-01T06:04:30Z</dcterms:modified>
  <cp:revision>1</cp:revision>
  <dc:title>Building in the Ring of Fire</dc:title>
</cp:coreProperties>
</file>